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5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329" r:id="rId6"/>
    <p:sldId id="333" r:id="rId7"/>
    <p:sldId id="334" r:id="rId8"/>
    <p:sldId id="335" r:id="rId9"/>
    <p:sldId id="336" r:id="rId10"/>
    <p:sldId id="338" r:id="rId11"/>
    <p:sldId id="307" r:id="rId12"/>
    <p:sldId id="347" r:id="rId13"/>
    <p:sldId id="330" r:id="rId14"/>
    <p:sldId id="351" r:id="rId15"/>
    <p:sldId id="350" r:id="rId16"/>
    <p:sldId id="352" r:id="rId17"/>
    <p:sldId id="353" r:id="rId18"/>
    <p:sldId id="354" r:id="rId19"/>
    <p:sldId id="379" r:id="rId20"/>
    <p:sldId id="357" r:id="rId21"/>
    <p:sldId id="358" r:id="rId22"/>
    <p:sldId id="359" r:id="rId23"/>
    <p:sldId id="360" r:id="rId24"/>
    <p:sldId id="361" r:id="rId25"/>
    <p:sldId id="362" r:id="rId26"/>
    <p:sldId id="363" r:id="rId27"/>
    <p:sldId id="364" r:id="rId28"/>
    <p:sldId id="365" r:id="rId29"/>
    <p:sldId id="370" r:id="rId30"/>
    <p:sldId id="371" r:id="rId31"/>
    <p:sldId id="372" r:id="rId32"/>
    <p:sldId id="373" r:id="rId33"/>
    <p:sldId id="376" r:id="rId34"/>
    <p:sldId id="377" r:id="rId35"/>
    <p:sldId id="299" r:id="rId36"/>
    <p:sldId id="270" r:id="rId37"/>
    <p:sldId id="271" r:id="rId38"/>
    <p:sldId id="272" r:id="rId39"/>
    <p:sldId id="293" r:id="rId40"/>
    <p:sldId id="295" r:id="rId41"/>
    <p:sldId id="348" r:id="rId42"/>
    <p:sldId id="260" r:id="rId43"/>
    <p:sldId id="341" r:id="rId44"/>
    <p:sldId id="342" r:id="rId4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Oswald"/>
      <p:regular r:id="rId51"/>
      <p:bold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71804" autoAdjust="0"/>
  </p:normalViewPr>
  <p:slideViewPr>
    <p:cSldViewPr snapToGrid="0">
      <p:cViewPr varScale="1">
        <p:scale>
          <a:sx n="77" d="100"/>
          <a:sy n="77" d="100"/>
        </p:scale>
        <p:origin x="954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-438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D65F36-F13C-4D9D-8E4C-5BD3C6B15044}" type="doc">
      <dgm:prSet loTypeId="urn:microsoft.com/office/officeart/2005/8/layout/venn1" loCatId="relationship" qsTypeId="urn:microsoft.com/office/officeart/2005/8/quickstyle/simple1" qsCatId="simple" csTypeId="urn:microsoft.com/office/officeart/2005/8/colors/colorful5" csCatId="colorful" phldr="1"/>
      <dgm:spPr/>
    </dgm:pt>
    <dgm:pt modelId="{CF00A2A3-16B9-4A69-A170-0E592283C86A}">
      <dgm:prSet phldrT="[Text]"/>
      <dgm:spPr/>
      <dgm:t>
        <a:bodyPr/>
        <a:lstStyle/>
        <a:p>
          <a:r>
            <a:rPr lang="en-US" dirty="0"/>
            <a:t>Engineering</a:t>
          </a:r>
        </a:p>
      </dgm:t>
    </dgm:pt>
    <dgm:pt modelId="{93C47434-19E9-43B6-845E-EAD52B870A22}" type="parTrans" cxnId="{93C3CD75-816E-4E65-899A-1BC53C3D61F2}">
      <dgm:prSet/>
      <dgm:spPr/>
      <dgm:t>
        <a:bodyPr/>
        <a:lstStyle/>
        <a:p>
          <a:endParaRPr lang="en-US"/>
        </a:p>
      </dgm:t>
    </dgm:pt>
    <dgm:pt modelId="{9B2CCF03-EDD7-4B9E-8AFC-AB7272F3FFD5}" type="sibTrans" cxnId="{93C3CD75-816E-4E65-899A-1BC53C3D61F2}">
      <dgm:prSet/>
      <dgm:spPr/>
      <dgm:t>
        <a:bodyPr/>
        <a:lstStyle/>
        <a:p>
          <a:endParaRPr lang="en-US"/>
        </a:p>
      </dgm:t>
    </dgm:pt>
    <dgm:pt modelId="{EB5BC2B4-27A7-4615-B152-DBED15212B85}">
      <dgm:prSet phldrT="[Text]"/>
      <dgm:spPr/>
      <dgm:t>
        <a:bodyPr/>
        <a:lstStyle/>
        <a:p>
          <a:r>
            <a:rPr lang="en-US" dirty="0"/>
            <a:t>Math</a:t>
          </a:r>
        </a:p>
      </dgm:t>
    </dgm:pt>
    <dgm:pt modelId="{CA433CCE-BA90-4161-86C7-9E3DAA6F3E13}" type="parTrans" cxnId="{0FBCB22F-B9F8-4B6E-994A-D78ED75BF277}">
      <dgm:prSet/>
      <dgm:spPr/>
      <dgm:t>
        <a:bodyPr/>
        <a:lstStyle/>
        <a:p>
          <a:endParaRPr lang="en-US"/>
        </a:p>
      </dgm:t>
    </dgm:pt>
    <dgm:pt modelId="{D8EBD2BF-49BE-4A76-A9C1-91E49C9AEAB6}" type="sibTrans" cxnId="{0FBCB22F-B9F8-4B6E-994A-D78ED75BF277}">
      <dgm:prSet/>
      <dgm:spPr/>
      <dgm:t>
        <a:bodyPr/>
        <a:lstStyle/>
        <a:p>
          <a:endParaRPr lang="en-US"/>
        </a:p>
      </dgm:t>
    </dgm:pt>
    <dgm:pt modelId="{EB0EF386-A962-42B3-9E72-063C7190A85B}">
      <dgm:prSet phldrT="[Text]"/>
      <dgm:spPr/>
      <dgm:t>
        <a:bodyPr/>
        <a:lstStyle/>
        <a:p>
          <a:r>
            <a:rPr lang="en-US" dirty="0"/>
            <a:t>Comp Sci</a:t>
          </a:r>
        </a:p>
      </dgm:t>
    </dgm:pt>
    <dgm:pt modelId="{318F79D9-AB15-4B25-B3B0-60DEB728F664}" type="parTrans" cxnId="{CDB347D8-F94F-4A8A-B6A4-07AB56F277C1}">
      <dgm:prSet/>
      <dgm:spPr/>
      <dgm:t>
        <a:bodyPr/>
        <a:lstStyle/>
        <a:p>
          <a:endParaRPr lang="en-US"/>
        </a:p>
      </dgm:t>
    </dgm:pt>
    <dgm:pt modelId="{43C6E15C-6E74-4554-B43E-732E07FA986F}" type="sibTrans" cxnId="{CDB347D8-F94F-4A8A-B6A4-07AB56F277C1}">
      <dgm:prSet/>
      <dgm:spPr/>
      <dgm:t>
        <a:bodyPr/>
        <a:lstStyle/>
        <a:p>
          <a:endParaRPr lang="en-US"/>
        </a:p>
      </dgm:t>
    </dgm:pt>
    <dgm:pt modelId="{53444406-1FF2-4A5F-830A-C37F046BCB66}">
      <dgm:prSet phldrT="[Text]"/>
      <dgm:spPr/>
      <dgm:t>
        <a:bodyPr/>
        <a:lstStyle/>
        <a:p>
          <a:r>
            <a:rPr lang="en-US" dirty="0"/>
            <a:t>Science</a:t>
          </a:r>
        </a:p>
      </dgm:t>
    </dgm:pt>
    <dgm:pt modelId="{07E6C139-B313-44C7-B171-AA7A4211063D}" type="parTrans" cxnId="{AD0E91DE-6F56-4006-ADCF-732912632062}">
      <dgm:prSet/>
      <dgm:spPr/>
      <dgm:t>
        <a:bodyPr/>
        <a:lstStyle/>
        <a:p>
          <a:endParaRPr lang="en-US"/>
        </a:p>
      </dgm:t>
    </dgm:pt>
    <dgm:pt modelId="{DBE2EC68-591E-416E-8B59-62E7FB36A76A}" type="sibTrans" cxnId="{AD0E91DE-6F56-4006-ADCF-732912632062}">
      <dgm:prSet/>
      <dgm:spPr/>
      <dgm:t>
        <a:bodyPr/>
        <a:lstStyle/>
        <a:p>
          <a:endParaRPr lang="en-US"/>
        </a:p>
      </dgm:t>
    </dgm:pt>
    <dgm:pt modelId="{05B31102-CCAF-48EB-8790-EA5BA90DE04F}" type="pres">
      <dgm:prSet presAssocID="{98D65F36-F13C-4D9D-8E4C-5BD3C6B15044}" presName="compositeShape" presStyleCnt="0">
        <dgm:presLayoutVars>
          <dgm:chMax val="7"/>
          <dgm:dir/>
          <dgm:resizeHandles val="exact"/>
        </dgm:presLayoutVars>
      </dgm:prSet>
      <dgm:spPr/>
    </dgm:pt>
    <dgm:pt modelId="{FD609939-D732-4C90-81C3-1126DFC2A1F0}" type="pres">
      <dgm:prSet presAssocID="{CF00A2A3-16B9-4A69-A170-0E592283C86A}" presName="circ1" presStyleLbl="vennNode1" presStyleIdx="0" presStyleCnt="4"/>
      <dgm:spPr/>
    </dgm:pt>
    <dgm:pt modelId="{BD841B09-5C0C-4B1A-87C2-018FA95E374E}" type="pres">
      <dgm:prSet presAssocID="{CF00A2A3-16B9-4A69-A170-0E592283C86A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5509CD1-6C77-403E-A286-943BEAD4036A}" type="pres">
      <dgm:prSet presAssocID="{53444406-1FF2-4A5F-830A-C37F046BCB66}" presName="circ2" presStyleLbl="vennNode1" presStyleIdx="1" presStyleCnt="4"/>
      <dgm:spPr/>
    </dgm:pt>
    <dgm:pt modelId="{F5689541-AF12-4192-8C5A-6BCE9DB33F03}" type="pres">
      <dgm:prSet presAssocID="{53444406-1FF2-4A5F-830A-C37F046BCB66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158683F-66E6-47C1-A6D8-CFA8E6D5982D}" type="pres">
      <dgm:prSet presAssocID="{EB5BC2B4-27A7-4615-B152-DBED15212B85}" presName="circ3" presStyleLbl="vennNode1" presStyleIdx="2" presStyleCnt="4"/>
      <dgm:spPr/>
    </dgm:pt>
    <dgm:pt modelId="{FF64C9EE-EF7E-4492-9931-FCA37AE14EA0}" type="pres">
      <dgm:prSet presAssocID="{EB5BC2B4-27A7-4615-B152-DBED15212B85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7D2FF86-4741-4840-B124-17D6A1034BE3}" type="pres">
      <dgm:prSet presAssocID="{EB0EF386-A962-42B3-9E72-063C7190A85B}" presName="circ4" presStyleLbl="vennNode1" presStyleIdx="3" presStyleCnt="4"/>
      <dgm:spPr/>
    </dgm:pt>
    <dgm:pt modelId="{5DE0AC7A-5B25-4D25-B0F7-39D89D9EB671}" type="pres">
      <dgm:prSet presAssocID="{EB0EF386-A962-42B3-9E72-063C7190A85B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ADA7780D-3323-4A40-BD93-96B93E307244}" type="presOf" srcId="{53444406-1FF2-4A5F-830A-C37F046BCB66}" destId="{65509CD1-6C77-403E-A286-943BEAD4036A}" srcOrd="0" destOrd="0" presId="urn:microsoft.com/office/officeart/2005/8/layout/venn1"/>
    <dgm:cxn modelId="{90FCD10E-D579-4E28-A4CE-5EDCBA65BCA7}" type="presOf" srcId="{EB0EF386-A962-42B3-9E72-063C7190A85B}" destId="{5DE0AC7A-5B25-4D25-B0F7-39D89D9EB671}" srcOrd="1" destOrd="0" presId="urn:microsoft.com/office/officeart/2005/8/layout/venn1"/>
    <dgm:cxn modelId="{05843B15-FBCE-465D-A27D-1DFF10D37994}" type="presOf" srcId="{CF00A2A3-16B9-4A69-A170-0E592283C86A}" destId="{FD609939-D732-4C90-81C3-1126DFC2A1F0}" srcOrd="1" destOrd="0" presId="urn:microsoft.com/office/officeart/2005/8/layout/venn1"/>
    <dgm:cxn modelId="{285B5B1A-F6C4-4281-9C44-99A3C75B9355}" type="presOf" srcId="{53444406-1FF2-4A5F-830A-C37F046BCB66}" destId="{F5689541-AF12-4192-8C5A-6BCE9DB33F03}" srcOrd="1" destOrd="0" presId="urn:microsoft.com/office/officeart/2005/8/layout/venn1"/>
    <dgm:cxn modelId="{0FBCB22F-B9F8-4B6E-994A-D78ED75BF277}" srcId="{98D65F36-F13C-4D9D-8E4C-5BD3C6B15044}" destId="{EB5BC2B4-27A7-4615-B152-DBED15212B85}" srcOrd="2" destOrd="0" parTransId="{CA433CCE-BA90-4161-86C7-9E3DAA6F3E13}" sibTransId="{D8EBD2BF-49BE-4A76-A9C1-91E49C9AEAB6}"/>
    <dgm:cxn modelId="{EB5B9065-ABFA-4FBB-9355-5FBFA051BDDC}" type="presOf" srcId="{CF00A2A3-16B9-4A69-A170-0E592283C86A}" destId="{BD841B09-5C0C-4B1A-87C2-018FA95E374E}" srcOrd="0" destOrd="0" presId="urn:microsoft.com/office/officeart/2005/8/layout/venn1"/>
    <dgm:cxn modelId="{2895376A-4503-4A5E-A519-D46B4E6E4742}" type="presOf" srcId="{EB5BC2B4-27A7-4615-B152-DBED15212B85}" destId="{C158683F-66E6-47C1-A6D8-CFA8E6D5982D}" srcOrd="0" destOrd="0" presId="urn:microsoft.com/office/officeart/2005/8/layout/venn1"/>
    <dgm:cxn modelId="{93C3CD75-816E-4E65-899A-1BC53C3D61F2}" srcId="{98D65F36-F13C-4D9D-8E4C-5BD3C6B15044}" destId="{CF00A2A3-16B9-4A69-A170-0E592283C86A}" srcOrd="0" destOrd="0" parTransId="{93C47434-19E9-43B6-845E-EAD52B870A22}" sibTransId="{9B2CCF03-EDD7-4B9E-8AFC-AB7272F3FFD5}"/>
    <dgm:cxn modelId="{542756C5-C1ED-40E1-ABC3-88CFBE533751}" type="presOf" srcId="{EB0EF386-A962-42B3-9E72-063C7190A85B}" destId="{F7D2FF86-4741-4840-B124-17D6A1034BE3}" srcOrd="0" destOrd="0" presId="urn:microsoft.com/office/officeart/2005/8/layout/venn1"/>
    <dgm:cxn modelId="{FBEFF8CE-5E95-4A6C-A7CA-BC9161B348B1}" type="presOf" srcId="{98D65F36-F13C-4D9D-8E4C-5BD3C6B15044}" destId="{05B31102-CCAF-48EB-8790-EA5BA90DE04F}" srcOrd="0" destOrd="0" presId="urn:microsoft.com/office/officeart/2005/8/layout/venn1"/>
    <dgm:cxn modelId="{CDB347D8-F94F-4A8A-B6A4-07AB56F277C1}" srcId="{98D65F36-F13C-4D9D-8E4C-5BD3C6B15044}" destId="{EB0EF386-A962-42B3-9E72-063C7190A85B}" srcOrd="3" destOrd="0" parTransId="{318F79D9-AB15-4B25-B3B0-60DEB728F664}" sibTransId="{43C6E15C-6E74-4554-B43E-732E07FA986F}"/>
    <dgm:cxn modelId="{AD0E91DE-6F56-4006-ADCF-732912632062}" srcId="{98D65F36-F13C-4D9D-8E4C-5BD3C6B15044}" destId="{53444406-1FF2-4A5F-830A-C37F046BCB66}" srcOrd="1" destOrd="0" parTransId="{07E6C139-B313-44C7-B171-AA7A4211063D}" sibTransId="{DBE2EC68-591E-416E-8B59-62E7FB36A76A}"/>
    <dgm:cxn modelId="{C390ABF7-0257-4C9C-9978-DB5F8241C1EF}" type="presOf" srcId="{EB5BC2B4-27A7-4615-B152-DBED15212B85}" destId="{FF64C9EE-EF7E-4492-9931-FCA37AE14EA0}" srcOrd="1" destOrd="0" presId="urn:microsoft.com/office/officeart/2005/8/layout/venn1"/>
    <dgm:cxn modelId="{1C6584B2-B08E-400D-BEE6-82DC1A409FE4}" type="presParOf" srcId="{05B31102-CCAF-48EB-8790-EA5BA90DE04F}" destId="{FD609939-D732-4C90-81C3-1126DFC2A1F0}" srcOrd="0" destOrd="0" presId="urn:microsoft.com/office/officeart/2005/8/layout/venn1"/>
    <dgm:cxn modelId="{7B0B735A-7BBB-49A6-9482-CC877D8D6596}" type="presParOf" srcId="{05B31102-CCAF-48EB-8790-EA5BA90DE04F}" destId="{BD841B09-5C0C-4B1A-87C2-018FA95E374E}" srcOrd="1" destOrd="0" presId="urn:microsoft.com/office/officeart/2005/8/layout/venn1"/>
    <dgm:cxn modelId="{793A02E7-2B5D-4868-B7F3-3D1628B1E3EE}" type="presParOf" srcId="{05B31102-CCAF-48EB-8790-EA5BA90DE04F}" destId="{65509CD1-6C77-403E-A286-943BEAD4036A}" srcOrd="2" destOrd="0" presId="urn:microsoft.com/office/officeart/2005/8/layout/venn1"/>
    <dgm:cxn modelId="{BEDEF589-E376-419A-A1B5-B6FEEB747E71}" type="presParOf" srcId="{05B31102-CCAF-48EB-8790-EA5BA90DE04F}" destId="{F5689541-AF12-4192-8C5A-6BCE9DB33F03}" srcOrd="3" destOrd="0" presId="urn:microsoft.com/office/officeart/2005/8/layout/venn1"/>
    <dgm:cxn modelId="{D2709015-C6D5-4C61-8192-68CFA203321A}" type="presParOf" srcId="{05B31102-CCAF-48EB-8790-EA5BA90DE04F}" destId="{C158683F-66E6-47C1-A6D8-CFA8E6D5982D}" srcOrd="4" destOrd="0" presId="urn:microsoft.com/office/officeart/2005/8/layout/venn1"/>
    <dgm:cxn modelId="{BCB4DA12-4A37-420E-8AFF-B1AB329E00E1}" type="presParOf" srcId="{05B31102-CCAF-48EB-8790-EA5BA90DE04F}" destId="{FF64C9EE-EF7E-4492-9931-FCA37AE14EA0}" srcOrd="5" destOrd="0" presId="urn:microsoft.com/office/officeart/2005/8/layout/venn1"/>
    <dgm:cxn modelId="{9CBB749A-0153-44E4-8865-CDFB7424974F}" type="presParOf" srcId="{05B31102-CCAF-48EB-8790-EA5BA90DE04F}" destId="{F7D2FF86-4741-4840-B124-17D6A1034BE3}" srcOrd="6" destOrd="0" presId="urn:microsoft.com/office/officeart/2005/8/layout/venn1"/>
    <dgm:cxn modelId="{89213833-4B91-4BE6-A4F6-C24B7CE4E2B8}" type="presParOf" srcId="{05B31102-CCAF-48EB-8790-EA5BA90DE04F}" destId="{5DE0AC7A-5B25-4D25-B0F7-39D89D9EB671}" srcOrd="7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609939-D732-4C90-81C3-1126DFC2A1F0}">
      <dsp:nvSpPr>
        <dsp:cNvPr id="0" name=""/>
        <dsp:cNvSpPr/>
      </dsp:nvSpPr>
      <dsp:spPr>
        <a:xfrm>
          <a:off x="2572269" y="55497"/>
          <a:ext cx="2885882" cy="2885882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Engineering</a:t>
          </a:r>
        </a:p>
      </dsp:txBody>
      <dsp:txXfrm>
        <a:off x="2905256" y="443981"/>
        <a:ext cx="2219909" cy="915712"/>
      </dsp:txXfrm>
    </dsp:sp>
    <dsp:sp modelId="{65509CD1-6C77-403E-A286-943BEAD4036A}">
      <dsp:nvSpPr>
        <dsp:cNvPr id="0" name=""/>
        <dsp:cNvSpPr/>
      </dsp:nvSpPr>
      <dsp:spPr>
        <a:xfrm>
          <a:off x="3848717" y="1331945"/>
          <a:ext cx="2885882" cy="2885882"/>
        </a:xfrm>
        <a:prstGeom prst="ellipse">
          <a:avLst/>
        </a:prstGeom>
        <a:solidFill>
          <a:schemeClr val="accent5">
            <a:alpha val="50000"/>
            <a:hueOff val="-3311292"/>
            <a:satOff val="13270"/>
            <a:lumOff val="28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Science</a:t>
          </a:r>
        </a:p>
      </dsp:txBody>
      <dsp:txXfrm>
        <a:off x="5402654" y="1664932"/>
        <a:ext cx="1109954" cy="2219909"/>
      </dsp:txXfrm>
    </dsp:sp>
    <dsp:sp modelId="{C158683F-66E6-47C1-A6D8-CFA8E6D5982D}">
      <dsp:nvSpPr>
        <dsp:cNvPr id="0" name=""/>
        <dsp:cNvSpPr/>
      </dsp:nvSpPr>
      <dsp:spPr>
        <a:xfrm>
          <a:off x="2572269" y="2608393"/>
          <a:ext cx="2885882" cy="2885882"/>
        </a:xfrm>
        <a:prstGeom prst="ellipse">
          <a:avLst/>
        </a:prstGeom>
        <a:solidFill>
          <a:schemeClr val="accent5">
            <a:alpha val="50000"/>
            <a:hueOff val="-6622584"/>
            <a:satOff val="26541"/>
            <a:lumOff val="57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Math</a:t>
          </a:r>
        </a:p>
      </dsp:txBody>
      <dsp:txXfrm>
        <a:off x="2905256" y="4190079"/>
        <a:ext cx="2219909" cy="915712"/>
      </dsp:txXfrm>
    </dsp:sp>
    <dsp:sp modelId="{F7D2FF86-4741-4840-B124-17D6A1034BE3}">
      <dsp:nvSpPr>
        <dsp:cNvPr id="0" name=""/>
        <dsp:cNvSpPr/>
      </dsp:nvSpPr>
      <dsp:spPr>
        <a:xfrm>
          <a:off x="1295821" y="1331945"/>
          <a:ext cx="2885882" cy="2885882"/>
        </a:xfrm>
        <a:prstGeom prst="ellipse">
          <a:avLst/>
        </a:prstGeom>
        <a:solidFill>
          <a:schemeClr val="accent5">
            <a:alpha val="50000"/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Comp Sci</a:t>
          </a:r>
        </a:p>
      </dsp:txBody>
      <dsp:txXfrm>
        <a:off x="1517812" y="1664932"/>
        <a:ext cx="1109954" cy="22199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" name="Google Shape;25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0924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e6dd3935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e6dd3935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0" name="Google Shape;280;g3e6dd3935a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14336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e6dd3935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e6dd3935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0" name="Google Shape;280;g3e6dd3935a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8973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e6dd3935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e6dd3935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0" name="Google Shape;280;g3e6dd3935a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4338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FDFF9-107D-48D1-A626-FA337C89C03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091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FDFF9-107D-48D1-A626-FA337C89C03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158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FDFF9-107D-48D1-A626-FA337C89C03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644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FDFF9-107D-48D1-A626-FA337C89C03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3292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FDFF9-107D-48D1-A626-FA337C89C03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0086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FDFF9-107D-48D1-A626-FA337C89C03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741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e6dd3935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7" name="Google Shape;267;g3e6dd3935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FDFF9-107D-48D1-A626-FA337C89C03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6784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FDFF9-107D-48D1-A626-FA337C89C03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6528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FDFF9-107D-48D1-A626-FA337C89C03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6590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FDFF9-107D-48D1-A626-FA337C89C03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6083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FDFF9-107D-48D1-A626-FA337C89C03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2046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FDFF9-107D-48D1-A626-FA337C89C03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7376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FDFF9-107D-48D1-A626-FA337C89C031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6160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FDFF9-107D-48D1-A626-FA337C89C031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6678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FDFF9-107D-48D1-A626-FA337C89C031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5436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FDFF9-107D-48D1-A626-FA337C89C031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292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e6dd3935a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ym typeface="Arial"/>
            </a:endParaRPr>
          </a:p>
        </p:txBody>
      </p:sp>
      <p:sp>
        <p:nvSpPr>
          <p:cNvPr id="273" name="Google Shape;273;g3e6dd3935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FDFF9-107D-48D1-A626-FA337C89C031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799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FDFF9-107D-48D1-A626-FA337C89C031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676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FDFF9-107D-48D1-A626-FA337C89C031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8528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FDFF9-107D-48D1-A626-FA337C89C031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2886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FDFF9-107D-48D1-A626-FA337C89C031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8611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e6dd3935a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e6dd3935a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4" name="Google Shape;354;g3e6dd3935a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06625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e6dd3935a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e6dd3935a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e6dd3935a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e6dd3935a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e6dd3935a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e6dd3935a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e6dd3935a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e6dd3935a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7585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e6dd3935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e6dd3935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80" name="Google Shape;280;g3e6dd3935a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e9681c20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e9681c20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37151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68906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e6dd3935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e6dd3935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9700" lvl="0" indent="0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89" name="Google Shape;289;g3e6dd3935a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59214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e6dd3935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e6dd3935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9700" lvl="0" indent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</p:txBody>
      </p:sp>
      <p:sp>
        <p:nvSpPr>
          <p:cNvPr id="280" name="Google Shape;280;g3e6dd3935a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50095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e6dd3935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e6dd3935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en-US" dirty="0"/>
          </a:p>
        </p:txBody>
      </p:sp>
      <p:sp>
        <p:nvSpPr>
          <p:cNvPr id="280" name="Google Shape;280;g3e6dd3935a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2521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e6dd3935a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e6dd3935a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740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9376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1495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0519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3929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 descr="HEOMD-Domestic-template-07152014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 descr="NASA insignia RG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4963" y="239713"/>
            <a:ext cx="717550" cy="59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/>
          <p:nvPr/>
        </p:nvSpPr>
        <p:spPr>
          <a:xfrm>
            <a:off x="466725" y="455613"/>
            <a:ext cx="2124075" cy="18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National Aeronautics and Space Administration</a:t>
            </a:r>
            <a:endParaRPr dirty="0"/>
          </a:p>
        </p:txBody>
      </p: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458788" y="1139825"/>
            <a:ext cx="4867275" cy="109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458788" y="2479486"/>
            <a:ext cx="7313612" cy="1917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E2AB5-980F-4D82-A9ED-FFC7B81C5F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50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237330" y="102495"/>
            <a:ext cx="8076408" cy="743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457200" y="1003300"/>
            <a:ext cx="8229600" cy="5122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237330" y="102495"/>
            <a:ext cx="8076408" cy="743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237330" y="102495"/>
            <a:ext cx="8076408" cy="743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237330" y="102495"/>
            <a:ext cx="8076408" cy="743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 rot="5400000">
            <a:off x="2010568" y="-550069"/>
            <a:ext cx="51228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0"/>
            <a:ext cx="9144000" cy="8461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237330" y="102495"/>
            <a:ext cx="8076408" cy="743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457200" y="1003300"/>
            <a:ext cx="8229600" cy="5122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pic>
        <p:nvPicPr>
          <p:cNvPr id="14" name="Google Shape;14;p1" descr="NASA insignia RGB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313738" y="158750"/>
            <a:ext cx="717550" cy="59372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700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www.gapminder.org/" TargetMode="Externa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sv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jpg"/><Relationship Id="rId4" Type="http://schemas.openxmlformats.org/officeDocument/2006/relationships/image" Target="../media/image18.png"/><Relationship Id="rId9" Type="http://schemas.openxmlformats.org/officeDocument/2006/relationships/image" Target="../media/image23.jpg"/><Relationship Id="rId14" Type="http://schemas.openxmlformats.org/officeDocument/2006/relationships/image" Target="../media/image2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jpl.nasa.gov/infographics/infographic.view.php?id=11357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jpl.nasa.gov/infographics/infographic.view.php?id=11357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pl.nasa.gov/infographics/infographic.view.php?id=11357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jpl.nasa.gov/infographics/infographic.view.php?id=11357" TargetMode="Externa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jpl.nasa.gov/infographics/infographic.view.php?id=11357" TargetMode="Externa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6hD52H7rQak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3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kPRA0W1kECg" TargetMode="External"/><Relationship Id="rId6" Type="http://schemas.openxmlformats.org/officeDocument/2006/relationships/hyperlink" Target="http://panthema.net/2013/sound-of-sorting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4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3.svg"/><Relationship Id="rId4" Type="http://schemas.openxmlformats.org/officeDocument/2006/relationships/image" Target="../media/image4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0DvF5J6Evx4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4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joshworth.com/dev/pixelspace/pixelspace_solarsystem.htm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qz.com/296941/interactive-graphic-every-active-satellite-orbiting-earth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3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6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3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4" Type="http://schemas.openxmlformats.org/officeDocument/2006/relationships/image" Target="../media/image67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2"/>
          <p:cNvSpPr txBox="1">
            <a:spLocks noGrp="1"/>
          </p:cNvSpPr>
          <p:nvPr>
            <p:ph type="ctrTitle"/>
          </p:nvPr>
        </p:nvSpPr>
        <p:spPr>
          <a:xfrm>
            <a:off x="230187" y="1116313"/>
            <a:ext cx="6732600" cy="13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Telling Meaningful Stories with Data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dirty="0"/>
              <a:t>Orange County R Users Group</a:t>
            </a:r>
            <a:endParaRPr sz="1800" b="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November 27</a:t>
            </a:r>
            <a:r>
              <a:rPr lang="en-US" sz="1600" b="0" dirty="0"/>
              <a:t>, 2018</a:t>
            </a:r>
            <a:endParaRPr sz="2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52"/>
          <p:cNvSpPr txBox="1">
            <a:spLocks noGrp="1"/>
          </p:cNvSpPr>
          <p:nvPr>
            <p:ph type="subTitle" idx="1"/>
          </p:nvPr>
        </p:nvSpPr>
        <p:spPr>
          <a:xfrm>
            <a:off x="220663" y="2789349"/>
            <a:ext cx="7313700" cy="19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dirty="0">
                <a:solidFill>
                  <a:schemeClr val="lt1"/>
                </a:solidFill>
              </a:rPr>
              <a:t>Alyssa Columbus</a:t>
            </a:r>
            <a:endParaRPr sz="1600" dirty="0">
              <a:solidFill>
                <a:schemeClr val="lt1"/>
              </a:solidFill>
            </a:endParaRPr>
          </a:p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dirty="0">
                <a:solidFill>
                  <a:schemeClr val="lt1"/>
                </a:solidFill>
              </a:rPr>
              <a:t>Datanaut, NASA - National Aeronautics and Space Administration</a:t>
            </a:r>
            <a:endParaRPr dirty="0"/>
          </a:p>
          <a:p>
            <a:pPr marL="177800" marR="0" lvl="0" indent="-1778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Scientist, Pacifi</a:t>
            </a:r>
            <a:r>
              <a:rPr lang="en-US" sz="1600" b="0" dirty="0">
                <a:solidFill>
                  <a:schemeClr val="lt1"/>
                </a:solidFill>
              </a:rPr>
              <a:t>c Life</a:t>
            </a:r>
            <a:endParaRPr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marR="0" lvl="0" indent="-177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marR="0" lvl="0" indent="-177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52"/>
          <p:cNvSpPr/>
          <p:nvPr/>
        </p:nvSpPr>
        <p:spPr>
          <a:xfrm>
            <a:off x="7645300" y="161250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64" name="Google Shape;26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6376" y="249711"/>
            <a:ext cx="2211125" cy="61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1920" y="158496"/>
            <a:ext cx="3384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Explore GapMinder</a:t>
            </a:r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95320"/>
            <a:ext cx="8852454" cy="39861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5312" y="4868930"/>
            <a:ext cx="2571518" cy="20202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7785" y="4929890"/>
            <a:ext cx="2368113" cy="18764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56" y="4868930"/>
            <a:ext cx="2465047" cy="19360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ABE626-6460-4344-B551-F16798D99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5312" y="4928367"/>
            <a:ext cx="2571518" cy="19360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B542AC-A240-4DB7-9DF0-AD7BFFE405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7785" y="4979317"/>
            <a:ext cx="2368113" cy="18764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29E46E-C8A3-4E51-A084-DF761FA8CF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56" y="4918357"/>
            <a:ext cx="2465047" cy="1936067"/>
          </a:xfrm>
          <a:prstGeom prst="rect">
            <a:avLst/>
          </a:prstGeom>
        </p:spPr>
      </p:pic>
      <p:sp>
        <p:nvSpPr>
          <p:cNvPr id="12" name="Google Shape;358;p63">
            <a:extLst>
              <a:ext uri="{FF2B5EF4-FFF2-40B4-BE49-F238E27FC236}">
                <a16:creationId xmlns:a16="http://schemas.microsoft.com/office/drawing/2014/main" id="{9DCA5A21-5924-4C27-ADB6-328CCA0B3E0E}"/>
              </a:ext>
            </a:extLst>
          </p:cNvPr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3" name="Google Shape;359;p63">
            <a:extLst>
              <a:ext uri="{FF2B5EF4-FFF2-40B4-BE49-F238E27FC236}">
                <a16:creationId xmlns:a16="http://schemas.microsoft.com/office/drawing/2014/main" id="{35B25639-B688-4392-91E3-A5D9A40CF7EE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33801" y="135886"/>
            <a:ext cx="2211125" cy="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57;p63">
            <a:extLst>
              <a:ext uri="{FF2B5EF4-FFF2-40B4-BE49-F238E27FC236}">
                <a16:creationId xmlns:a16="http://schemas.microsoft.com/office/drawing/2014/main" id="{BDE74A7E-024E-4786-A9FB-72A20392F11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837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 dirty="0"/>
          </a:p>
        </p:txBody>
      </p:sp>
      <p:sp>
        <p:nvSpPr>
          <p:cNvPr id="284" name="Google Shape;284;p55"/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85" name="Google Shape;28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801" y="135886"/>
            <a:ext cx="2211125" cy="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05;p57">
            <a:extLst>
              <a:ext uri="{FF2B5EF4-FFF2-40B4-BE49-F238E27FC236}">
                <a16:creationId xmlns:a16="http://schemas.microsoft.com/office/drawing/2014/main" id="{BD721710-48EE-462A-AFF6-5AF89E4AD8F2}"/>
              </a:ext>
            </a:extLst>
          </p:cNvPr>
          <p:cNvSpPr txBox="1">
            <a:spLocks/>
          </p:cNvSpPr>
          <p:nvPr/>
        </p:nvSpPr>
        <p:spPr>
          <a:xfrm>
            <a:off x="237330" y="102495"/>
            <a:ext cx="8076300" cy="7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3600" dirty="0"/>
              <a:t>Tools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882FEFE-517F-4974-A4D5-2CE8A9FF4E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7330" y="1516158"/>
            <a:ext cx="1762217" cy="13654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298217-00C7-4897-8218-39C929D814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3754" y="1184082"/>
            <a:ext cx="2715082" cy="20363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4CFF00-2B5F-4FD6-84D8-89CEBCE574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5048" y="1184082"/>
            <a:ext cx="4339216" cy="20363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114D0D-B514-45A8-B6C9-05A83102E7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0503" y="1372595"/>
            <a:ext cx="1652599" cy="165259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67C8F0F-4545-404B-875E-C07AE0435A2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41976"/>
          <a:stretch/>
        </p:blipFill>
        <p:spPr>
          <a:xfrm>
            <a:off x="2500503" y="4168817"/>
            <a:ext cx="2137014" cy="2273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D7966C6-2833-4B3F-A688-8B1F5AE1D6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643" y="5252173"/>
            <a:ext cx="1857375" cy="18573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2161489-0D26-4045-BC4B-5A929163245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35337"/>
          <a:stretch/>
        </p:blipFill>
        <p:spPr>
          <a:xfrm>
            <a:off x="2714625" y="5856790"/>
            <a:ext cx="1857375" cy="120103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6D31B0B-D2D2-4B22-A32C-AF00163711C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20007" b="12990"/>
          <a:stretch/>
        </p:blipFill>
        <p:spPr>
          <a:xfrm>
            <a:off x="4755404" y="3283119"/>
            <a:ext cx="1943620" cy="9767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776AA7F-D34F-488D-874C-67AD2E1A91B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7330" y="4183666"/>
            <a:ext cx="2137014" cy="2137014"/>
          </a:xfrm>
          <a:prstGeom prst="rect">
            <a:avLst/>
          </a:prstGeom>
        </p:spPr>
      </p:pic>
      <p:pic>
        <p:nvPicPr>
          <p:cNvPr id="257" name="Picture 256">
            <a:extLst>
              <a:ext uri="{FF2B5EF4-FFF2-40B4-BE49-F238E27FC236}">
                <a16:creationId xmlns:a16="http://schemas.microsoft.com/office/drawing/2014/main" id="{A780531F-2798-4039-A2EE-4082A5492A6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3844" y="2989382"/>
            <a:ext cx="1536477" cy="1728537"/>
          </a:xfrm>
          <a:prstGeom prst="rect">
            <a:avLst/>
          </a:prstGeom>
        </p:spPr>
      </p:pic>
      <p:pic>
        <p:nvPicPr>
          <p:cNvPr id="260" name="Picture 259">
            <a:extLst>
              <a:ext uri="{FF2B5EF4-FFF2-40B4-BE49-F238E27FC236}">
                <a16:creationId xmlns:a16="http://schemas.microsoft.com/office/drawing/2014/main" id="{36DF263A-1DE4-467E-A833-1486F401301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70064" y="3121070"/>
            <a:ext cx="2923017" cy="1705093"/>
          </a:xfrm>
          <a:prstGeom prst="rect">
            <a:avLst/>
          </a:prstGeom>
        </p:spPr>
      </p:pic>
      <p:pic>
        <p:nvPicPr>
          <p:cNvPr id="262" name="Picture 261">
            <a:extLst>
              <a:ext uri="{FF2B5EF4-FFF2-40B4-BE49-F238E27FC236}">
                <a16:creationId xmlns:a16="http://schemas.microsoft.com/office/drawing/2014/main" id="{E6713162-29EB-4749-B6E7-5B3799F28CF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29343" y="4213540"/>
            <a:ext cx="1325188" cy="1475779"/>
          </a:xfrm>
          <a:prstGeom prst="rect">
            <a:avLst/>
          </a:prstGeom>
        </p:spPr>
      </p:pic>
      <p:pic>
        <p:nvPicPr>
          <p:cNvPr id="264" name="Picture 263">
            <a:extLst>
              <a:ext uri="{FF2B5EF4-FFF2-40B4-BE49-F238E27FC236}">
                <a16:creationId xmlns:a16="http://schemas.microsoft.com/office/drawing/2014/main" id="{5AEC5149-527F-40D5-A2BC-1492E3C7255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83002" y="5689319"/>
            <a:ext cx="3479036" cy="921945"/>
          </a:xfrm>
          <a:prstGeom prst="rect">
            <a:avLst/>
          </a:prstGeom>
        </p:spPr>
      </p:pic>
      <p:pic>
        <p:nvPicPr>
          <p:cNvPr id="266" name="Picture 265">
            <a:extLst>
              <a:ext uri="{FF2B5EF4-FFF2-40B4-BE49-F238E27FC236}">
                <a16:creationId xmlns:a16="http://schemas.microsoft.com/office/drawing/2014/main" id="{61DE110C-6B6F-4278-A1CB-595E7D466B6A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34098" b="32232"/>
          <a:stretch/>
        </p:blipFill>
        <p:spPr>
          <a:xfrm>
            <a:off x="6989481" y="3429000"/>
            <a:ext cx="1857375" cy="625385"/>
          </a:xfrm>
          <a:prstGeom prst="rect">
            <a:avLst/>
          </a:prstGeom>
        </p:spPr>
      </p:pic>
      <p:pic>
        <p:nvPicPr>
          <p:cNvPr id="268" name="Picture 267">
            <a:extLst>
              <a:ext uri="{FF2B5EF4-FFF2-40B4-BE49-F238E27FC236}">
                <a16:creationId xmlns:a16="http://schemas.microsoft.com/office/drawing/2014/main" id="{0372088A-4B33-4696-9C23-15A956A44D3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52630" y="4396026"/>
            <a:ext cx="1857375" cy="104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1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 dirty="0"/>
          </a:p>
        </p:txBody>
      </p:sp>
      <p:sp>
        <p:nvSpPr>
          <p:cNvPr id="284" name="Google Shape;284;p55"/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85" name="Google Shape;28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801" y="135886"/>
            <a:ext cx="2211125" cy="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01;p57">
            <a:extLst>
              <a:ext uri="{FF2B5EF4-FFF2-40B4-BE49-F238E27FC236}">
                <a16:creationId xmlns:a16="http://schemas.microsoft.com/office/drawing/2014/main" id="{399A991F-166F-42B8-9BF1-99624A268FC3}"/>
              </a:ext>
            </a:extLst>
          </p:cNvPr>
          <p:cNvSpPr txBox="1">
            <a:spLocks/>
          </p:cNvSpPr>
          <p:nvPr/>
        </p:nvSpPr>
        <p:spPr>
          <a:xfrm>
            <a:off x="0" y="1902961"/>
            <a:ext cx="9144000" cy="2877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8100" indent="0" algn="ctr">
              <a:lnSpc>
                <a:spcPct val="150000"/>
              </a:lnSpc>
              <a:spcBef>
                <a:spcPts val="400"/>
              </a:spcBef>
              <a:buSzPct val="100000"/>
              <a:buNone/>
            </a:pPr>
            <a:r>
              <a:rPr lang="en-US" sz="5400" dirty="0"/>
              <a:t>DATA LEADS, </a:t>
            </a:r>
          </a:p>
          <a:p>
            <a:pPr marL="38100" indent="0" algn="ctr">
              <a:lnSpc>
                <a:spcPct val="150000"/>
              </a:lnSpc>
              <a:spcBef>
                <a:spcPts val="400"/>
              </a:spcBef>
              <a:buSzPct val="100000"/>
              <a:buNone/>
            </a:pPr>
            <a:r>
              <a:rPr lang="en-US" sz="5400" dirty="0"/>
              <a:t>BUT STORY TELLS.</a:t>
            </a:r>
          </a:p>
        </p:txBody>
      </p:sp>
    </p:spTree>
    <p:extLst>
      <p:ext uri="{BB962C8B-B14F-4D97-AF65-F5344CB8AC3E}">
        <p14:creationId xmlns:p14="http://schemas.microsoft.com/office/powerpoint/2010/main" val="305590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 dirty="0"/>
          </a:p>
        </p:txBody>
      </p:sp>
      <p:sp>
        <p:nvSpPr>
          <p:cNvPr id="284" name="Google Shape;284;p55"/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85" name="Google Shape;28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801" y="111172"/>
            <a:ext cx="2211125" cy="61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18A3796-8B63-492D-8E7A-8B9112BCC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75" y="923086"/>
            <a:ext cx="7486650" cy="5619750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391240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DC1440-D62D-46FD-B7DB-8F48AAB9C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361" y="1126456"/>
            <a:ext cx="5310504" cy="5280072"/>
          </a:xfrm>
        </p:spPr>
      </p:pic>
      <p:sp>
        <p:nvSpPr>
          <p:cNvPr id="3" name="Google Shape;284;p55">
            <a:extLst>
              <a:ext uri="{FF2B5EF4-FFF2-40B4-BE49-F238E27FC236}">
                <a16:creationId xmlns:a16="http://schemas.microsoft.com/office/drawing/2014/main" id="{FFDE7967-F5BD-4DE0-9AB5-ACD1BA5CBAFB}"/>
              </a:ext>
            </a:extLst>
          </p:cNvPr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Google Shape;285;p55">
            <a:extLst>
              <a:ext uri="{FF2B5EF4-FFF2-40B4-BE49-F238E27FC236}">
                <a16:creationId xmlns:a16="http://schemas.microsoft.com/office/drawing/2014/main" id="{7EDFC0ED-FE94-4A1E-9B03-ED40C6CAC1B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3801" y="111172"/>
            <a:ext cx="2211125" cy="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245D38-A37A-449E-B1DE-73C9FD729B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CF6701-8B7F-408A-9ABA-56351D77BACF}"/>
              </a:ext>
            </a:extLst>
          </p:cNvPr>
          <p:cNvSpPr txBox="1"/>
          <p:nvPr/>
        </p:nvSpPr>
        <p:spPr>
          <a:xfrm>
            <a:off x="765807" y="6406528"/>
            <a:ext cx="4964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5"/>
              </a:rPr>
              <a:t>NASA JPL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4151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439099D-0C79-401A-9E18-8493FFEC2C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57250"/>
            <a:ext cx="9144000" cy="5143501"/>
          </a:xfrm>
        </p:spPr>
      </p:pic>
      <p:sp>
        <p:nvSpPr>
          <p:cNvPr id="4" name="Google Shape;284;p55">
            <a:extLst>
              <a:ext uri="{FF2B5EF4-FFF2-40B4-BE49-F238E27FC236}">
                <a16:creationId xmlns:a16="http://schemas.microsoft.com/office/drawing/2014/main" id="{EA05BE1F-348C-4119-8045-41B4CFA0AD96}"/>
              </a:ext>
            </a:extLst>
          </p:cNvPr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Google Shape;285;p55">
            <a:extLst>
              <a:ext uri="{FF2B5EF4-FFF2-40B4-BE49-F238E27FC236}">
                <a16:creationId xmlns:a16="http://schemas.microsoft.com/office/drawing/2014/main" id="{11B24F02-E4EF-4286-A8FC-ABC86A5B69C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3801" y="111172"/>
            <a:ext cx="2211125" cy="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5A37DC-6460-4349-8142-2FC1C6E959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818865-8916-41FE-A34E-025E8F88D1C0}"/>
              </a:ext>
            </a:extLst>
          </p:cNvPr>
          <p:cNvSpPr txBox="1"/>
          <p:nvPr/>
        </p:nvSpPr>
        <p:spPr>
          <a:xfrm>
            <a:off x="765807" y="6400412"/>
            <a:ext cx="4964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5"/>
              </a:rPr>
              <a:t>NASA JPL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0215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DAF3A5E-FE1F-45FC-B854-2EAE12B9FF14}"/>
              </a:ext>
            </a:extLst>
          </p:cNvPr>
          <p:cNvSpPr txBox="1"/>
          <p:nvPr/>
        </p:nvSpPr>
        <p:spPr>
          <a:xfrm>
            <a:off x="2137209" y="5726907"/>
            <a:ext cx="4964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Source: </a:t>
            </a:r>
            <a:r>
              <a:rPr lang="en-US" sz="1200" dirty="0">
                <a:hlinkClick r:id="rId3"/>
              </a:rPr>
              <a:t>NASA JPL</a:t>
            </a:r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E08538-AD54-469A-BDDB-8758943483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074"/>
          <a:stretch/>
        </p:blipFill>
        <p:spPr>
          <a:xfrm>
            <a:off x="1626455" y="973893"/>
            <a:ext cx="5671634" cy="5142177"/>
          </a:xfrm>
          <a:prstGeom prst="rect">
            <a:avLst/>
          </a:prstGeom>
        </p:spPr>
      </p:pic>
      <p:sp>
        <p:nvSpPr>
          <p:cNvPr id="4" name="Google Shape;284;p55">
            <a:extLst>
              <a:ext uri="{FF2B5EF4-FFF2-40B4-BE49-F238E27FC236}">
                <a16:creationId xmlns:a16="http://schemas.microsoft.com/office/drawing/2014/main" id="{20243FBB-4918-488C-98CD-10D2F9E4893D}"/>
              </a:ext>
            </a:extLst>
          </p:cNvPr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Google Shape;285;p55">
            <a:extLst>
              <a:ext uri="{FF2B5EF4-FFF2-40B4-BE49-F238E27FC236}">
                <a16:creationId xmlns:a16="http://schemas.microsoft.com/office/drawing/2014/main" id="{E681CFA7-CAC6-4B26-9783-8C8A9F05424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3801" y="111172"/>
            <a:ext cx="2211125" cy="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2E25C4-191F-4A1B-83AD-1143EE6B64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C03634-482C-4905-9027-F2BA79D6D1A4}"/>
              </a:ext>
            </a:extLst>
          </p:cNvPr>
          <p:cNvSpPr txBox="1"/>
          <p:nvPr/>
        </p:nvSpPr>
        <p:spPr>
          <a:xfrm>
            <a:off x="765807" y="6400412"/>
            <a:ext cx="4964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3"/>
              </a:rPr>
              <a:t>NASA JPL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0400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E08538-AD54-469A-BDDB-8758943483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22" b="28930"/>
          <a:stretch/>
        </p:blipFill>
        <p:spPr>
          <a:xfrm>
            <a:off x="814388" y="929239"/>
            <a:ext cx="7609681" cy="4747259"/>
          </a:xfrm>
          <a:prstGeom prst="rect">
            <a:avLst/>
          </a:prstGeom>
        </p:spPr>
      </p:pic>
      <p:sp>
        <p:nvSpPr>
          <p:cNvPr id="7" name="Google Shape;284;p55">
            <a:extLst>
              <a:ext uri="{FF2B5EF4-FFF2-40B4-BE49-F238E27FC236}">
                <a16:creationId xmlns:a16="http://schemas.microsoft.com/office/drawing/2014/main" id="{3E9082DD-23F3-4745-BF20-C178E49E0967}"/>
              </a:ext>
            </a:extLst>
          </p:cNvPr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" name="Google Shape;285;p55">
            <a:extLst>
              <a:ext uri="{FF2B5EF4-FFF2-40B4-BE49-F238E27FC236}">
                <a16:creationId xmlns:a16="http://schemas.microsoft.com/office/drawing/2014/main" id="{27DF1115-B578-4FC7-BBDB-77440E5C13A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3801" y="111172"/>
            <a:ext cx="2211125" cy="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B601B2-D5F3-4D87-810D-CFF4788B9A11}"/>
              </a:ext>
            </a:extLst>
          </p:cNvPr>
          <p:cNvSpPr txBox="1"/>
          <p:nvPr/>
        </p:nvSpPr>
        <p:spPr>
          <a:xfrm>
            <a:off x="765807" y="6400412"/>
            <a:ext cx="4964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5"/>
              </a:rPr>
              <a:t>NASA JPL</a:t>
            </a:r>
            <a:endParaRPr lang="en-US" sz="1200" dirty="0"/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D422E020-4FFC-4531-A9AD-1D2F6EF1636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97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E08538-AD54-469A-BDDB-8758943483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11"/>
          <a:stretch/>
        </p:blipFill>
        <p:spPr>
          <a:xfrm>
            <a:off x="765807" y="951350"/>
            <a:ext cx="7612387" cy="4755628"/>
          </a:xfrm>
          <a:prstGeom prst="rect">
            <a:avLst/>
          </a:prstGeom>
        </p:spPr>
      </p:pic>
      <p:sp>
        <p:nvSpPr>
          <p:cNvPr id="7" name="Google Shape;284;p55">
            <a:extLst>
              <a:ext uri="{FF2B5EF4-FFF2-40B4-BE49-F238E27FC236}">
                <a16:creationId xmlns:a16="http://schemas.microsoft.com/office/drawing/2014/main" id="{C51D4B77-59BC-4362-9D26-EBC47B44F2FD}"/>
              </a:ext>
            </a:extLst>
          </p:cNvPr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" name="Google Shape;285;p55">
            <a:extLst>
              <a:ext uri="{FF2B5EF4-FFF2-40B4-BE49-F238E27FC236}">
                <a16:creationId xmlns:a16="http://schemas.microsoft.com/office/drawing/2014/main" id="{76A8AA55-B218-42B2-91D7-0A23C325814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3801" y="111172"/>
            <a:ext cx="2211125" cy="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3B40CE-CC60-44CC-AEFB-2177E20976CE}"/>
              </a:ext>
            </a:extLst>
          </p:cNvPr>
          <p:cNvSpPr txBox="1"/>
          <p:nvPr/>
        </p:nvSpPr>
        <p:spPr>
          <a:xfrm>
            <a:off x="765807" y="6400412"/>
            <a:ext cx="4964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5"/>
              </a:rPr>
              <a:t>NASA JPL</a:t>
            </a:r>
            <a:endParaRPr lang="en-US" sz="1200" dirty="0"/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D28CD354-97C0-4AF0-B9C8-07010207796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26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DE0D8-1EB0-4E94-82B2-A62711B73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48" y="1635152"/>
            <a:ext cx="7429501" cy="864677"/>
          </a:xfrm>
        </p:spPr>
        <p:txBody>
          <a:bodyPr>
            <a:normAutofit/>
          </a:bodyPr>
          <a:lstStyle/>
          <a:p>
            <a:pPr algn="ctr"/>
            <a:r>
              <a:rPr lang="en-US" sz="4050" dirty="0">
                <a:solidFill>
                  <a:schemeClr val="tx1"/>
                </a:solidFill>
              </a:rPr>
              <a:t>MAPPING DATA TO SENSES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E8EC5D9-8FA9-41AB-AD11-014BFC90B9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8912"/>
          <a:stretch/>
        </p:blipFill>
        <p:spPr>
          <a:xfrm>
            <a:off x="1507889" y="3413535"/>
            <a:ext cx="6128220" cy="1708406"/>
          </a:xfrm>
          <a:prstGeom prst="rect">
            <a:avLst/>
          </a:prstGeom>
        </p:spPr>
      </p:pic>
      <p:sp>
        <p:nvSpPr>
          <p:cNvPr id="6" name="Google Shape;284;p55">
            <a:extLst>
              <a:ext uri="{FF2B5EF4-FFF2-40B4-BE49-F238E27FC236}">
                <a16:creationId xmlns:a16="http://schemas.microsoft.com/office/drawing/2014/main" id="{921BD3AD-C1C5-402F-8B03-5FD9473A9953}"/>
              </a:ext>
            </a:extLst>
          </p:cNvPr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Google Shape;285;p55">
            <a:extLst>
              <a:ext uri="{FF2B5EF4-FFF2-40B4-BE49-F238E27FC236}">
                <a16:creationId xmlns:a16="http://schemas.microsoft.com/office/drawing/2014/main" id="{2BD82EC9-7888-4F9C-886D-F74D03636B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3801" y="111172"/>
            <a:ext cx="2211125" cy="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CAA00C-1045-4B19-B4D4-D7972F626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E2AB5-980F-4D82-A9ED-FFC7B81C5F9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98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1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9600" y="0"/>
            <a:ext cx="538234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740EA-E885-4970-A7EC-32C1A9FC2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377278">
            <a:off x="4072782" y="2133904"/>
            <a:ext cx="3792714" cy="1336859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S</a:t>
            </a:r>
            <a:r>
              <a:rPr lang="en-US" sz="6000" dirty="0">
                <a:solidFill>
                  <a:schemeClr val="tx1"/>
                </a:solidFill>
              </a:rPr>
              <a:t>O</a:t>
            </a:r>
            <a:r>
              <a:rPr lang="en-US" sz="6600" dirty="0">
                <a:solidFill>
                  <a:schemeClr val="tx1"/>
                </a:solidFill>
              </a:rPr>
              <a:t>U</a:t>
            </a:r>
            <a:r>
              <a:rPr lang="en-US" sz="7200" dirty="0">
                <a:solidFill>
                  <a:schemeClr val="tx1"/>
                </a:solidFill>
              </a:rPr>
              <a:t>N</a:t>
            </a:r>
            <a:r>
              <a:rPr lang="en-US" sz="8625" dirty="0">
                <a:solidFill>
                  <a:schemeClr val="tx1"/>
                </a:solidFill>
              </a:rPr>
              <a:t>D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6" name="Action Button: Sound 5">
            <a:hlinkClick r:id="" action="ppaction://noaction" highlightClick="1">
              <a:snd r:embed="rId3" name="applause.wav"/>
            </a:hlinkClick>
            <a:extLst>
              <a:ext uri="{FF2B5EF4-FFF2-40B4-BE49-F238E27FC236}">
                <a16:creationId xmlns:a16="http://schemas.microsoft.com/office/drawing/2014/main" id="{44D4ADE6-161B-4CCE-99F7-01938FD2F144}"/>
              </a:ext>
            </a:extLst>
          </p:cNvPr>
          <p:cNvSpPr/>
          <p:nvPr/>
        </p:nvSpPr>
        <p:spPr>
          <a:xfrm rot="20133043">
            <a:off x="1900254" y="3462190"/>
            <a:ext cx="1950244" cy="1464469"/>
          </a:xfrm>
          <a:prstGeom prst="actionButtonSound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9" name="Google Shape;284;p55">
            <a:extLst>
              <a:ext uri="{FF2B5EF4-FFF2-40B4-BE49-F238E27FC236}">
                <a16:creationId xmlns:a16="http://schemas.microsoft.com/office/drawing/2014/main" id="{5BB00EE6-67E2-405B-8706-158D6769B208}"/>
              </a:ext>
            </a:extLst>
          </p:cNvPr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" name="Google Shape;285;p55">
            <a:extLst>
              <a:ext uri="{FF2B5EF4-FFF2-40B4-BE49-F238E27FC236}">
                <a16:creationId xmlns:a16="http://schemas.microsoft.com/office/drawing/2014/main" id="{FEAEAFF5-E6D9-445A-9A13-6EE276C3639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3801" y="111172"/>
            <a:ext cx="2211125" cy="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0AFA347E-F5E1-4636-99A6-60AA35BE24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27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5" title="NASA | Dynamic Earth Excerpt: Viz Challenge Winner">
            <a:hlinkClick r:id="" action="ppaction://media"/>
            <a:extLst>
              <a:ext uri="{FF2B5EF4-FFF2-40B4-BE49-F238E27FC236}">
                <a16:creationId xmlns:a16="http://schemas.microsoft.com/office/drawing/2014/main" id="{2A02E6B3-A9D2-47F3-A7B3-67D4EA67384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56060" y="957263"/>
            <a:ext cx="7497365" cy="4217194"/>
          </a:xfrm>
          <a:prstGeom prst="rect">
            <a:avLst/>
          </a:prstGeom>
        </p:spPr>
      </p:pic>
      <p:sp>
        <p:nvSpPr>
          <p:cNvPr id="9" name="Google Shape;284;p55">
            <a:extLst>
              <a:ext uri="{FF2B5EF4-FFF2-40B4-BE49-F238E27FC236}">
                <a16:creationId xmlns:a16="http://schemas.microsoft.com/office/drawing/2014/main" id="{85B4428E-BCE4-4126-B652-4BE7F0592F32}"/>
              </a:ext>
            </a:extLst>
          </p:cNvPr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" name="Google Shape;285;p55">
            <a:extLst>
              <a:ext uri="{FF2B5EF4-FFF2-40B4-BE49-F238E27FC236}">
                <a16:creationId xmlns:a16="http://schemas.microsoft.com/office/drawing/2014/main" id="{2D6A22BE-8CD4-416F-8C9D-9D927E4027B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3801" y="111172"/>
            <a:ext cx="2211125" cy="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33A662-39E4-4387-B411-0309090811B6}"/>
              </a:ext>
            </a:extLst>
          </p:cNvPr>
          <p:cNvSpPr txBox="1"/>
          <p:nvPr/>
        </p:nvSpPr>
        <p:spPr>
          <a:xfrm>
            <a:off x="765807" y="6400412"/>
            <a:ext cx="4964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NASA Scientific Visualization Studio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9CECFD73-86FA-4DFD-A62E-CCA0E7CFA88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14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5" title="15 Sorting Algorithms in 6 Minutes">
            <a:hlinkClick r:id="" action="ppaction://media"/>
            <a:extLst>
              <a:ext uri="{FF2B5EF4-FFF2-40B4-BE49-F238E27FC236}">
                <a16:creationId xmlns:a16="http://schemas.microsoft.com/office/drawing/2014/main" id="{2381C9EC-0F6B-4E1F-8D66-8F9A95893004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56060" y="971550"/>
            <a:ext cx="7429500" cy="4179094"/>
          </a:xfrm>
          <a:prstGeom prst="rect">
            <a:avLst/>
          </a:prstGeom>
        </p:spPr>
      </p:pic>
      <p:sp>
        <p:nvSpPr>
          <p:cNvPr id="5" name="Google Shape;284;p55">
            <a:extLst>
              <a:ext uri="{FF2B5EF4-FFF2-40B4-BE49-F238E27FC236}">
                <a16:creationId xmlns:a16="http://schemas.microsoft.com/office/drawing/2014/main" id="{14D057BC-9D4E-4CB4-94AF-35C83907F203}"/>
              </a:ext>
            </a:extLst>
          </p:cNvPr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Google Shape;285;p55">
            <a:extLst>
              <a:ext uri="{FF2B5EF4-FFF2-40B4-BE49-F238E27FC236}">
                <a16:creationId xmlns:a16="http://schemas.microsoft.com/office/drawing/2014/main" id="{6B688A10-0FC0-41C6-BFA6-10C09A21F8E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3801" y="111172"/>
            <a:ext cx="2211125" cy="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C129AA-2BF2-4295-8EFD-675419980AC3}"/>
              </a:ext>
            </a:extLst>
          </p:cNvPr>
          <p:cNvSpPr txBox="1"/>
          <p:nvPr/>
        </p:nvSpPr>
        <p:spPr>
          <a:xfrm>
            <a:off x="765807" y="6400412"/>
            <a:ext cx="4964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6"/>
              </a:rPr>
              <a:t>Sound of Sorting</a:t>
            </a:r>
            <a:endParaRPr lang="en-US" sz="1200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692F34B7-4BDF-469D-9483-6B4F76972F5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43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9EB0D-3888-4293-B2D1-FA135D95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60" y="1321138"/>
            <a:ext cx="7429499" cy="4398624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AUDIOJUNGLE.NET</a:t>
            </a:r>
            <a:br>
              <a:rPr lang="en-US" sz="4000" dirty="0">
                <a:solidFill>
                  <a:schemeClr val="tx1"/>
                </a:solidFill>
              </a:rPr>
            </a:b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4000" dirty="0">
                <a:solidFill>
                  <a:schemeClr val="tx1"/>
                </a:solidFill>
              </a:rPr>
              <a:t>VIMEO.COM</a:t>
            </a:r>
            <a:br>
              <a:rPr lang="en-US" sz="4000" dirty="0">
                <a:solidFill>
                  <a:schemeClr val="tx1"/>
                </a:solidFill>
              </a:rPr>
            </a:b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4000" dirty="0">
                <a:solidFill>
                  <a:schemeClr val="tx1"/>
                </a:solidFill>
              </a:rPr>
              <a:t>YOUTUBE</a:t>
            </a:r>
          </a:p>
        </p:txBody>
      </p:sp>
      <p:sp>
        <p:nvSpPr>
          <p:cNvPr id="5" name="Google Shape;284;p55">
            <a:extLst>
              <a:ext uri="{FF2B5EF4-FFF2-40B4-BE49-F238E27FC236}">
                <a16:creationId xmlns:a16="http://schemas.microsoft.com/office/drawing/2014/main" id="{68DBD31F-50B8-4C1D-A5B0-A7A810551898}"/>
              </a:ext>
            </a:extLst>
          </p:cNvPr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" name="Google Shape;285;p55">
            <a:extLst>
              <a:ext uri="{FF2B5EF4-FFF2-40B4-BE49-F238E27FC236}">
                <a16:creationId xmlns:a16="http://schemas.microsoft.com/office/drawing/2014/main" id="{1E25E36E-78BA-4465-B6B3-AF168FE0FBB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801" y="111172"/>
            <a:ext cx="2211125" cy="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36FB5006-75AA-45B2-8D57-6530963E2C3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34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EEB0B-D42B-414C-9DE2-912DA460D86C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275160" y="2699743"/>
            <a:ext cx="6593681" cy="1458515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TOUCH</a:t>
            </a:r>
          </a:p>
        </p:txBody>
      </p:sp>
      <p:pic>
        <p:nvPicPr>
          <p:cNvPr id="4" name="Graphic 3" descr="Right Pointing Backhand Index ">
            <a:extLst>
              <a:ext uri="{FF2B5EF4-FFF2-40B4-BE49-F238E27FC236}">
                <a16:creationId xmlns:a16="http://schemas.microsoft.com/office/drawing/2014/main" id="{9B2559F9-F935-4DA0-9A06-6FDE15EAC4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866" y="2845815"/>
            <a:ext cx="2621757" cy="1607659"/>
          </a:xfrm>
          <a:prstGeom prst="rect">
            <a:avLst/>
          </a:prstGeom>
        </p:spPr>
      </p:pic>
      <p:pic>
        <p:nvPicPr>
          <p:cNvPr id="7" name="Graphic 6" descr="Right Pointing Backhand Index ">
            <a:extLst>
              <a:ext uri="{FF2B5EF4-FFF2-40B4-BE49-F238E27FC236}">
                <a16:creationId xmlns:a16="http://schemas.microsoft.com/office/drawing/2014/main" id="{028455F2-C7CC-47ED-8E79-6337D7F55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5563245" y="2435424"/>
            <a:ext cx="2621757" cy="1607659"/>
          </a:xfrm>
          <a:prstGeom prst="rect">
            <a:avLst/>
          </a:prstGeom>
        </p:spPr>
      </p:pic>
      <p:sp>
        <p:nvSpPr>
          <p:cNvPr id="10" name="Google Shape;284;p55">
            <a:extLst>
              <a:ext uri="{FF2B5EF4-FFF2-40B4-BE49-F238E27FC236}">
                <a16:creationId xmlns:a16="http://schemas.microsoft.com/office/drawing/2014/main" id="{CA3D2441-4E57-417A-8D39-00938877CC5D}"/>
              </a:ext>
            </a:extLst>
          </p:cNvPr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" name="Google Shape;285;p55">
            <a:extLst>
              <a:ext uri="{FF2B5EF4-FFF2-40B4-BE49-F238E27FC236}">
                <a16:creationId xmlns:a16="http://schemas.microsoft.com/office/drawing/2014/main" id="{CAFC6233-DE53-4A13-AEF1-812E56D1ACD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3801" y="111172"/>
            <a:ext cx="2211125" cy="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3BA0C6F5-211B-42EE-82EF-857E337AFD0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45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93D08-BF74-4142-9471-DAE59369B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50" y="1171225"/>
            <a:ext cx="7429499" cy="535314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4000" dirty="0"/>
              <a:t>CLICK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4000" dirty="0"/>
              <a:t>SCROLL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4000" dirty="0"/>
              <a:t>DRAG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4000" dirty="0"/>
              <a:t>HOLD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4000" dirty="0"/>
              <a:t>RELEASE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4000" dirty="0"/>
              <a:t>SWIPE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63A7C3-6F16-4657-9296-B1213BAAFD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48"/>
          <a:stretch/>
        </p:blipFill>
        <p:spPr>
          <a:xfrm rot="18825868">
            <a:off x="5921872" y="1442740"/>
            <a:ext cx="1435880" cy="23363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7FC69C-ACD1-4B76-A147-96AA189FF4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67"/>
          <a:stretch/>
        </p:blipFill>
        <p:spPr>
          <a:xfrm rot="2913301">
            <a:off x="2100939" y="4137562"/>
            <a:ext cx="1292243" cy="1766502"/>
          </a:xfrm>
          <a:prstGeom prst="rect">
            <a:avLst/>
          </a:prstGeom>
        </p:spPr>
      </p:pic>
      <p:sp>
        <p:nvSpPr>
          <p:cNvPr id="7" name="Google Shape;284;p55">
            <a:extLst>
              <a:ext uri="{FF2B5EF4-FFF2-40B4-BE49-F238E27FC236}">
                <a16:creationId xmlns:a16="http://schemas.microsoft.com/office/drawing/2014/main" id="{6DDBE1C2-9759-42CA-BA69-B74CA05239C0}"/>
              </a:ext>
            </a:extLst>
          </p:cNvPr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" name="Google Shape;285;p55">
            <a:extLst>
              <a:ext uri="{FF2B5EF4-FFF2-40B4-BE49-F238E27FC236}">
                <a16:creationId xmlns:a16="http://schemas.microsoft.com/office/drawing/2014/main" id="{F34757B6-83EE-4D7C-9A43-5565B78CD84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3801" y="111172"/>
            <a:ext cx="2211125" cy="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DDFDAF26-6785-49A3-AB43-107D32E6E30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7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nline Media 9" title="Access Mars Web VR: A Virtual Walk on Mars">
            <a:hlinkClick r:id="" action="ppaction://media"/>
            <a:extLst>
              <a:ext uri="{FF2B5EF4-FFF2-40B4-BE49-F238E27FC236}">
                <a16:creationId xmlns:a16="http://schemas.microsoft.com/office/drawing/2014/main" id="{18A6E02A-1528-4E28-9312-ACEF212AE71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56058" y="1071087"/>
            <a:ext cx="7425266" cy="4176712"/>
          </a:xfrm>
          <a:prstGeom prst="rect">
            <a:avLst/>
          </a:prstGeom>
        </p:spPr>
      </p:pic>
      <p:sp>
        <p:nvSpPr>
          <p:cNvPr id="5" name="Google Shape;284;p55">
            <a:extLst>
              <a:ext uri="{FF2B5EF4-FFF2-40B4-BE49-F238E27FC236}">
                <a16:creationId xmlns:a16="http://schemas.microsoft.com/office/drawing/2014/main" id="{9CFB3A02-25A2-484D-843C-7558915049A7}"/>
              </a:ext>
            </a:extLst>
          </p:cNvPr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Google Shape;285;p55">
            <a:extLst>
              <a:ext uri="{FF2B5EF4-FFF2-40B4-BE49-F238E27FC236}">
                <a16:creationId xmlns:a16="http://schemas.microsoft.com/office/drawing/2014/main" id="{50BDC67C-0A38-4E85-A595-63D2CD525C4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3801" y="111172"/>
            <a:ext cx="2211125" cy="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42D998-A514-487B-BF0E-244E459451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37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A5157-3E46-4F66-8B24-C8ECFD1E7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AC8CA513-2F95-4CE9-A70B-87C35C765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7251"/>
            <a:ext cx="9144000" cy="600074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AA809D-A2A0-4FAB-A593-7CBF0DC3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E2AB5-980F-4D82-A9ED-FFC7B81C5F90}" type="slidenum">
              <a:rPr lang="en-US" smtClean="0">
                <a:solidFill>
                  <a:schemeClr val="bg1"/>
                </a:solidFill>
              </a:rPr>
              <a:t>27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Google Shape;284;p55">
            <a:extLst>
              <a:ext uri="{FF2B5EF4-FFF2-40B4-BE49-F238E27FC236}">
                <a16:creationId xmlns:a16="http://schemas.microsoft.com/office/drawing/2014/main" id="{84D34932-492F-42D2-BAEE-4E453801BD5C}"/>
              </a:ext>
            </a:extLst>
          </p:cNvPr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" name="Google Shape;285;p55">
            <a:extLst>
              <a:ext uri="{FF2B5EF4-FFF2-40B4-BE49-F238E27FC236}">
                <a16:creationId xmlns:a16="http://schemas.microsoft.com/office/drawing/2014/main" id="{93053187-ED43-4823-ABE2-F5E0B65B11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3801" y="111172"/>
            <a:ext cx="2211125" cy="610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974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4A327943-963B-47DD-B2F5-BF4D8CE2C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7251"/>
            <a:ext cx="9144000" cy="600074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A2FB2B-5A44-4E1D-AFBC-C0C3B51F1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E2AB5-980F-4D82-A9ED-FFC7B81C5F90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59519DFB-185A-4CD8-AE8D-62B1984A68B6}"/>
              </a:ext>
            </a:extLst>
          </p:cNvPr>
          <p:cNvSpPr txBox="1">
            <a:spLocks/>
          </p:cNvSpPr>
          <p:nvPr/>
        </p:nvSpPr>
        <p:spPr>
          <a:xfrm>
            <a:off x="856059" y="5719763"/>
            <a:ext cx="4679482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</a:rPr>
              <a:t>@alycolumbus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CA40CF0-A9D6-4D50-A774-289B555CF3DD}"/>
              </a:ext>
            </a:extLst>
          </p:cNvPr>
          <p:cNvSpPr txBox="1">
            <a:spLocks/>
          </p:cNvSpPr>
          <p:nvPr/>
        </p:nvSpPr>
        <p:spPr>
          <a:xfrm>
            <a:off x="7707241" y="5719762"/>
            <a:ext cx="578317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2E2AB5-980F-4D82-A9ED-FFC7B81C5F90}" type="slidenum">
              <a:rPr lang="en-US" sz="1200">
                <a:solidFill>
                  <a:schemeClr val="bg1"/>
                </a:solidFill>
              </a:rPr>
              <a:pPr/>
              <a:t>28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Google Shape;284;p55">
            <a:extLst>
              <a:ext uri="{FF2B5EF4-FFF2-40B4-BE49-F238E27FC236}">
                <a16:creationId xmlns:a16="http://schemas.microsoft.com/office/drawing/2014/main" id="{88C0425C-F75A-4B6C-BB6A-A6D3906A70ED}"/>
              </a:ext>
            </a:extLst>
          </p:cNvPr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" name="Google Shape;285;p55">
            <a:extLst>
              <a:ext uri="{FF2B5EF4-FFF2-40B4-BE49-F238E27FC236}">
                <a16:creationId xmlns:a16="http://schemas.microsoft.com/office/drawing/2014/main" id="{340BA070-BA88-4308-91C5-1E8B9ABEF6D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3801" y="111172"/>
            <a:ext cx="2211125" cy="610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539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3921D-D93B-43CC-ACB3-B1854E4B4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500" dirty="0">
                <a:latin typeface="+mn-lt"/>
              </a:rPr>
              <a:t>Good stories have…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696AD-1233-4ACC-918B-332E31A74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326" y="1913957"/>
            <a:ext cx="8229600" cy="3905477"/>
          </a:xfrm>
        </p:spPr>
        <p:txBody>
          <a:bodyPr>
            <a:normAutofit/>
          </a:bodyPr>
          <a:lstStyle/>
          <a:p>
            <a:pPr marL="3429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sz="4400" dirty="0"/>
              <a:t> Premise</a:t>
            </a:r>
          </a:p>
          <a:p>
            <a:pPr marL="3429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sz="4400" dirty="0"/>
              <a:t> Dramatic Question</a:t>
            </a:r>
          </a:p>
          <a:p>
            <a:pPr marL="3429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sz="4400" dirty="0"/>
              <a:t> Story Message</a:t>
            </a:r>
          </a:p>
        </p:txBody>
      </p:sp>
      <p:sp>
        <p:nvSpPr>
          <p:cNvPr id="8" name="Google Shape;284;p55">
            <a:extLst>
              <a:ext uri="{FF2B5EF4-FFF2-40B4-BE49-F238E27FC236}">
                <a16:creationId xmlns:a16="http://schemas.microsoft.com/office/drawing/2014/main" id="{E169C896-C201-475A-BAC5-E9FFA18A984E}"/>
              </a:ext>
            </a:extLst>
          </p:cNvPr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Google Shape;285;p55">
            <a:extLst>
              <a:ext uri="{FF2B5EF4-FFF2-40B4-BE49-F238E27FC236}">
                <a16:creationId xmlns:a16="http://schemas.microsoft.com/office/drawing/2014/main" id="{AC09D283-5372-4B84-A0BB-0C8DB369172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801" y="111172"/>
            <a:ext cx="2211125" cy="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D3DADBB6-ECA4-4E64-AD65-4AB28DC6155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20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5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DC39-6674-4928-A5E6-D8F3FA823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05" y="1376152"/>
            <a:ext cx="8076408" cy="74364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>
                <a:solidFill>
                  <a:schemeClr val="tx1"/>
                </a:solidFill>
              </a:rPr>
              <a:t>PREMISE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BB60B-81C9-42F3-9449-139B4E84D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21742"/>
            <a:ext cx="7456714" cy="3721429"/>
          </a:xfrm>
        </p:spPr>
        <p:txBody>
          <a:bodyPr>
            <a:normAutofit/>
          </a:bodyPr>
          <a:lstStyle/>
          <a:p>
            <a:pPr algn="ctr">
              <a:buFontTx/>
              <a:buChar char="-"/>
            </a:pPr>
            <a:r>
              <a:rPr lang="en-US" sz="2700" dirty="0"/>
              <a:t>a universal truth, proverb, statement.</a:t>
            </a:r>
          </a:p>
          <a:p>
            <a:pPr marL="0" indent="0" algn="ctr">
              <a:buNone/>
            </a:pPr>
            <a:endParaRPr lang="en-US" sz="2700" dirty="0"/>
          </a:p>
          <a:p>
            <a:pPr marL="0" indent="0" algn="ctr">
              <a:buNone/>
            </a:pPr>
            <a:endParaRPr lang="en-US" sz="2700" dirty="0"/>
          </a:p>
          <a:p>
            <a:pPr marL="0" indent="0">
              <a:buNone/>
            </a:pPr>
            <a:r>
              <a:rPr lang="en-US" sz="2700" dirty="0"/>
              <a:t>Example: 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highlight>
                  <a:srgbClr val="FF0000"/>
                </a:highlight>
              </a:rPr>
              <a:t>“We are only as strong as we are united, as weak as we are divided.”</a:t>
            </a:r>
          </a:p>
        </p:txBody>
      </p:sp>
      <p:sp>
        <p:nvSpPr>
          <p:cNvPr id="8" name="Google Shape;284;p55">
            <a:extLst>
              <a:ext uri="{FF2B5EF4-FFF2-40B4-BE49-F238E27FC236}">
                <a16:creationId xmlns:a16="http://schemas.microsoft.com/office/drawing/2014/main" id="{FD5A88B0-2335-4FE6-8CC0-38DE9CBD6B30}"/>
              </a:ext>
            </a:extLst>
          </p:cNvPr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Google Shape;285;p55">
            <a:extLst>
              <a:ext uri="{FF2B5EF4-FFF2-40B4-BE49-F238E27FC236}">
                <a16:creationId xmlns:a16="http://schemas.microsoft.com/office/drawing/2014/main" id="{5D1B8FAA-D57A-4707-BDD9-6C9F320EFE5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801" y="111172"/>
            <a:ext cx="2211125" cy="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81E62499-99A1-4D34-AA03-63EFB41AF3B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03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DC39-6674-4928-A5E6-D8F3FA823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9509"/>
            <a:ext cx="9144000" cy="110892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>
                <a:solidFill>
                  <a:schemeClr val="tx1"/>
                </a:solidFill>
              </a:rPr>
              <a:t>DRAMATIC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BB60B-81C9-42F3-9449-139B4E84D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2336" y="2752726"/>
            <a:ext cx="6319327" cy="3078448"/>
          </a:xfrm>
        </p:spPr>
        <p:txBody>
          <a:bodyPr>
            <a:normAutofit/>
          </a:bodyPr>
          <a:lstStyle/>
          <a:p>
            <a:pPr algn="ctr">
              <a:buFontTx/>
              <a:buChar char="-"/>
            </a:pPr>
            <a:r>
              <a:rPr lang="en-US" sz="2700" dirty="0"/>
              <a:t>frames your debate for the viewer.</a:t>
            </a:r>
          </a:p>
          <a:p>
            <a:pPr marL="0" indent="0" algn="ctr">
              <a:buNone/>
            </a:pPr>
            <a:endParaRPr lang="en-US" sz="2700" dirty="0"/>
          </a:p>
          <a:p>
            <a:pPr marL="0" indent="0" algn="ctr">
              <a:buNone/>
            </a:pPr>
            <a:endParaRPr lang="en-US" sz="2700" dirty="0"/>
          </a:p>
          <a:p>
            <a:pPr marL="0" indent="0">
              <a:buNone/>
            </a:pPr>
            <a:r>
              <a:rPr lang="en-US" sz="2700" dirty="0"/>
              <a:t>Example: 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highlight>
                  <a:srgbClr val="FF0000"/>
                </a:highlight>
              </a:rPr>
              <a:t>“What if ………………………………?”</a:t>
            </a:r>
          </a:p>
        </p:txBody>
      </p:sp>
      <p:sp>
        <p:nvSpPr>
          <p:cNvPr id="8" name="Google Shape;284;p55">
            <a:extLst>
              <a:ext uri="{FF2B5EF4-FFF2-40B4-BE49-F238E27FC236}">
                <a16:creationId xmlns:a16="http://schemas.microsoft.com/office/drawing/2014/main" id="{862B0399-826F-4732-B589-6ECAE71F9642}"/>
              </a:ext>
            </a:extLst>
          </p:cNvPr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Google Shape;285;p55">
            <a:extLst>
              <a:ext uri="{FF2B5EF4-FFF2-40B4-BE49-F238E27FC236}">
                <a16:creationId xmlns:a16="http://schemas.microsoft.com/office/drawing/2014/main" id="{5DB2A90F-FD3B-4FBC-ADC8-8BE7DE5772C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801" y="111172"/>
            <a:ext cx="2211125" cy="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38E8AA8C-21AC-46AB-ACE1-66938A285BE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53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DC39-6674-4928-A5E6-D8F3FA823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05" y="1401115"/>
            <a:ext cx="8076408" cy="74364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>
                <a:solidFill>
                  <a:schemeClr val="tx1"/>
                </a:solidFill>
              </a:rPr>
              <a:t>STORY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BB60B-81C9-42F3-9449-139B4E84D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638425"/>
            <a:ext cx="6550819" cy="3150618"/>
          </a:xfrm>
        </p:spPr>
        <p:txBody>
          <a:bodyPr>
            <a:normAutofit/>
          </a:bodyPr>
          <a:lstStyle/>
          <a:p>
            <a:pPr algn="ctr">
              <a:buFontTx/>
              <a:buChar char="-"/>
            </a:pPr>
            <a:r>
              <a:rPr lang="en-US" sz="2700" dirty="0"/>
              <a:t>why is this important? (right now?)</a:t>
            </a:r>
          </a:p>
          <a:p>
            <a:pPr marL="0" indent="0" algn="ctr">
              <a:buNone/>
            </a:pPr>
            <a:endParaRPr lang="en-US" sz="2700" dirty="0"/>
          </a:p>
          <a:p>
            <a:pPr marL="0" indent="0" algn="ctr">
              <a:buNone/>
            </a:pPr>
            <a:endParaRPr lang="en-US" sz="2700" dirty="0"/>
          </a:p>
          <a:p>
            <a:pPr marL="0" indent="0">
              <a:buNone/>
            </a:pPr>
            <a:r>
              <a:rPr lang="en-US" sz="2700" dirty="0"/>
              <a:t>Example: </a:t>
            </a:r>
            <a:endParaRPr lang="en-US" sz="2700" dirty="0">
              <a:solidFill>
                <a:schemeClr val="bg1"/>
              </a:solidFill>
              <a:highlight>
                <a:srgbClr val="C0C0C0"/>
              </a:highlight>
            </a:endParaRPr>
          </a:p>
          <a:p>
            <a:pPr marL="0" indent="0">
              <a:buNone/>
            </a:pPr>
            <a:r>
              <a:rPr lang="en-US" sz="2700" dirty="0">
                <a:solidFill>
                  <a:srgbClr val="FF0000"/>
                </a:solidFill>
                <a:highlight>
                  <a:srgbClr val="FF0000"/>
                </a:highlight>
              </a:rPr>
              <a:t>Example Story Message………..………..</a:t>
            </a:r>
          </a:p>
        </p:txBody>
      </p:sp>
      <p:sp>
        <p:nvSpPr>
          <p:cNvPr id="8" name="Google Shape;284;p55">
            <a:extLst>
              <a:ext uri="{FF2B5EF4-FFF2-40B4-BE49-F238E27FC236}">
                <a16:creationId xmlns:a16="http://schemas.microsoft.com/office/drawing/2014/main" id="{8282BFDF-9ADF-47D4-843B-D125BF96A1C0}"/>
              </a:ext>
            </a:extLst>
          </p:cNvPr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Google Shape;285;p55">
            <a:extLst>
              <a:ext uri="{FF2B5EF4-FFF2-40B4-BE49-F238E27FC236}">
                <a16:creationId xmlns:a16="http://schemas.microsoft.com/office/drawing/2014/main" id="{5A0D2164-446E-48C3-A5BF-DD9EBB92EEE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801" y="111172"/>
            <a:ext cx="2211125" cy="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7FB0E28E-4BBD-466D-979F-8D3A2AFF1DC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02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C23EFD3-5F00-442D-B055-3CAF43312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5479"/>
            <a:ext cx="9144000" cy="5143500"/>
          </a:xfrm>
          <a:prstGeom prst="rect">
            <a:avLst/>
          </a:prstGeom>
        </p:spPr>
      </p:pic>
      <p:sp>
        <p:nvSpPr>
          <p:cNvPr id="3" name="Google Shape;284;p55">
            <a:extLst>
              <a:ext uri="{FF2B5EF4-FFF2-40B4-BE49-F238E27FC236}">
                <a16:creationId xmlns:a16="http://schemas.microsoft.com/office/drawing/2014/main" id="{708F80EB-060C-49D3-8A34-F620255BACBB}"/>
              </a:ext>
            </a:extLst>
          </p:cNvPr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Google Shape;285;p55">
            <a:extLst>
              <a:ext uri="{FF2B5EF4-FFF2-40B4-BE49-F238E27FC236}">
                <a16:creationId xmlns:a16="http://schemas.microsoft.com/office/drawing/2014/main" id="{1CDBEDAC-5BB2-442C-BF9A-4B3F82167F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3801" y="111172"/>
            <a:ext cx="2211125" cy="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DDE95D-776F-44B0-99BA-F9B42D5C82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25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ABD15-68DE-40A5-B53C-C0166EBE3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59" y="1314450"/>
            <a:ext cx="7802166" cy="49287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PREMISE:</a:t>
            </a:r>
          </a:p>
          <a:p>
            <a:pPr marL="0" indent="0">
              <a:buNone/>
            </a:pPr>
            <a:r>
              <a:rPr lang="en-US" sz="2850" dirty="0">
                <a:solidFill>
                  <a:schemeClr val="bg1"/>
                </a:solidFill>
                <a:highlight>
                  <a:srgbClr val="FF0000"/>
                </a:highlight>
              </a:rPr>
              <a:t>“Ruthless ambition leads to destruction.”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DRAMATIC QUESTION:</a:t>
            </a:r>
          </a:p>
          <a:p>
            <a:pPr marL="0" indent="0">
              <a:buNone/>
            </a:pPr>
            <a:r>
              <a:rPr lang="en-US" sz="2850" dirty="0">
                <a:solidFill>
                  <a:schemeClr val="bg1"/>
                </a:solidFill>
                <a:highlight>
                  <a:srgbClr val="FF0000"/>
                </a:highlight>
              </a:rPr>
              <a:t>“What if you were in control of the largest army in the world?”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STORY MESSAGE:</a:t>
            </a:r>
          </a:p>
          <a:p>
            <a:pPr marL="0" indent="0">
              <a:buNone/>
            </a:pPr>
            <a:r>
              <a:rPr lang="en-US" sz="2850" dirty="0">
                <a:solidFill>
                  <a:schemeClr val="bg1"/>
                </a:solidFill>
                <a:highlight>
                  <a:srgbClr val="FF0000"/>
                </a:highlight>
              </a:rPr>
              <a:t>“Don’t have the hubris to invade Russia in the winter.”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Google Shape;284;p55">
            <a:extLst>
              <a:ext uri="{FF2B5EF4-FFF2-40B4-BE49-F238E27FC236}">
                <a16:creationId xmlns:a16="http://schemas.microsoft.com/office/drawing/2014/main" id="{DD1D3B0A-6621-4E6C-8220-49A858DD59C9}"/>
              </a:ext>
            </a:extLst>
          </p:cNvPr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" name="Google Shape;285;p55">
            <a:extLst>
              <a:ext uri="{FF2B5EF4-FFF2-40B4-BE49-F238E27FC236}">
                <a16:creationId xmlns:a16="http://schemas.microsoft.com/office/drawing/2014/main" id="{1483DC5F-461C-40A6-9CBA-AD46B79F60B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801" y="111172"/>
            <a:ext cx="2211125" cy="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694DE40F-1F7D-40E0-9B96-75AE6CED3DE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80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 dirty="0"/>
          </a:p>
        </p:txBody>
      </p:sp>
      <p:sp>
        <p:nvSpPr>
          <p:cNvPr id="358" name="Google Shape;358;p63"/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59" name="Google Shape;35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801" y="135886"/>
            <a:ext cx="2211125" cy="6102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49760FE-78AD-4DD5-92A2-72EE9BAB4F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5298989"/>
              </p:ext>
            </p:extLst>
          </p:nvPr>
        </p:nvGraphicFramePr>
        <p:xfrm>
          <a:off x="656378" y="989126"/>
          <a:ext cx="8030422" cy="5549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9E70439-620F-48E0-9438-D29C70E1E968}"/>
              </a:ext>
            </a:extLst>
          </p:cNvPr>
          <p:cNvSpPr txBox="1"/>
          <p:nvPr/>
        </p:nvSpPr>
        <p:spPr>
          <a:xfrm>
            <a:off x="3553486" y="2879002"/>
            <a:ext cx="1335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nerds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5F750-34FD-4365-99CD-E162EAD016E0}"/>
              </a:ext>
            </a:extLst>
          </p:cNvPr>
          <p:cNvSpPr txBox="1"/>
          <p:nvPr/>
        </p:nvSpPr>
        <p:spPr>
          <a:xfrm>
            <a:off x="5063906" y="2879002"/>
            <a:ext cx="1335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nerds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884AC4-216B-48EB-9138-90C3C379D0C2}"/>
              </a:ext>
            </a:extLst>
          </p:cNvPr>
          <p:cNvSpPr txBox="1"/>
          <p:nvPr/>
        </p:nvSpPr>
        <p:spPr>
          <a:xfrm>
            <a:off x="3553486" y="4335101"/>
            <a:ext cx="1335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nerds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C9B97C-714B-4FB9-8C26-3A86E4AA703B}"/>
              </a:ext>
            </a:extLst>
          </p:cNvPr>
          <p:cNvSpPr txBox="1"/>
          <p:nvPr/>
        </p:nvSpPr>
        <p:spPr>
          <a:xfrm>
            <a:off x="5063906" y="4335101"/>
            <a:ext cx="1335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nerds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83ADAE2-FE50-4B2A-BA59-21CF98FEB7AE}"/>
              </a:ext>
            </a:extLst>
          </p:cNvPr>
          <p:cNvCxnSpPr>
            <a:cxnSpLocks/>
          </p:cNvCxnSpPr>
          <p:nvPr/>
        </p:nvCxnSpPr>
        <p:spPr>
          <a:xfrm rot="10800000">
            <a:off x="4671591" y="3764014"/>
            <a:ext cx="2417272" cy="1559425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7223EF9-76CD-4F46-81FF-DEEA042C57CA}"/>
              </a:ext>
            </a:extLst>
          </p:cNvPr>
          <p:cNvSpPr txBox="1"/>
          <p:nvPr/>
        </p:nvSpPr>
        <p:spPr>
          <a:xfrm>
            <a:off x="7220139" y="4952983"/>
            <a:ext cx="1335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awesome</a:t>
            </a:r>
          </a:p>
          <a:p>
            <a:r>
              <a:rPr lang="en-US" sz="2000" b="1" dirty="0"/>
              <a:t>nerds</a:t>
            </a:r>
          </a:p>
        </p:txBody>
      </p:sp>
      <p:sp>
        <p:nvSpPr>
          <p:cNvPr id="18" name="Google Shape;401;p70">
            <a:extLst>
              <a:ext uri="{FF2B5EF4-FFF2-40B4-BE49-F238E27FC236}">
                <a16:creationId xmlns:a16="http://schemas.microsoft.com/office/drawing/2014/main" id="{8BD696EC-6094-400B-8B92-A18FFD3B00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955" y="84388"/>
            <a:ext cx="8076408" cy="743643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0" dirty="0"/>
              <a:t>Data Scientists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315463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6"/>
          <p:cNvSpPr/>
          <p:nvPr/>
        </p:nvSpPr>
        <p:spPr>
          <a:xfrm>
            <a:off x="4964900" y="5334000"/>
            <a:ext cx="455400" cy="99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6" name="Google Shape;376;p66"/>
          <p:cNvSpPr txBox="1">
            <a:spLocks noGrp="1"/>
          </p:cNvSpPr>
          <p:nvPr>
            <p:ph type="title"/>
          </p:nvPr>
        </p:nvSpPr>
        <p:spPr>
          <a:xfrm>
            <a:off x="0" y="1063074"/>
            <a:ext cx="4394483" cy="11620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/>
                </a:solidFill>
              </a:rPr>
              <a:t>RECOMMENDED READING</a:t>
            </a:r>
            <a:endParaRPr sz="2400" b="0" dirty="0">
              <a:solidFill>
                <a:schemeClr val="dk2"/>
              </a:solidFill>
            </a:endParaRPr>
          </a:p>
        </p:txBody>
      </p:sp>
      <p:sp>
        <p:nvSpPr>
          <p:cNvPr id="7" name="Google Shape;358;p63">
            <a:extLst>
              <a:ext uri="{FF2B5EF4-FFF2-40B4-BE49-F238E27FC236}">
                <a16:creationId xmlns:a16="http://schemas.microsoft.com/office/drawing/2014/main" id="{79ED53DC-4418-4B80-95C8-84E938026D6E}"/>
              </a:ext>
            </a:extLst>
          </p:cNvPr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" name="Google Shape;359;p63">
            <a:extLst>
              <a:ext uri="{FF2B5EF4-FFF2-40B4-BE49-F238E27FC236}">
                <a16:creationId xmlns:a16="http://schemas.microsoft.com/office/drawing/2014/main" id="{EBECD1DB-1DA4-43BC-A534-E99DAA3B46A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801" y="135886"/>
            <a:ext cx="2211125" cy="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57;p63">
            <a:extLst>
              <a:ext uri="{FF2B5EF4-FFF2-40B4-BE49-F238E27FC236}">
                <a16:creationId xmlns:a16="http://schemas.microsoft.com/office/drawing/2014/main" id="{168099D3-9F99-49E2-BB60-16BB6BAAE27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15" y="2559587"/>
            <a:ext cx="2761905" cy="6476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4483" y="3163770"/>
            <a:ext cx="1398371" cy="17871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483" y="5076743"/>
            <a:ext cx="1233379" cy="16541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5176" y="3163770"/>
            <a:ext cx="1485570" cy="1839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9454" y="931710"/>
            <a:ext cx="1390208" cy="20071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4139" y="908782"/>
            <a:ext cx="1352381" cy="20666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0983" y="5116304"/>
            <a:ext cx="1221828" cy="160514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50400" y="3163770"/>
            <a:ext cx="1527973" cy="19129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9752" y="4628847"/>
            <a:ext cx="2129153" cy="4320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2003" y="3250930"/>
            <a:ext cx="2990476" cy="4285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1120" y="5334000"/>
            <a:ext cx="2573864" cy="109963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8737" y="4037783"/>
            <a:ext cx="3580742" cy="2889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C28A72-C401-4D61-960A-F544988A255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64139" y="5076743"/>
            <a:ext cx="1290875" cy="1658115"/>
          </a:xfrm>
          <a:prstGeom prst="rect">
            <a:avLst/>
          </a:prstGeom>
        </p:spPr>
      </p:pic>
      <p:sp>
        <p:nvSpPr>
          <p:cNvPr id="23" name="Google Shape;357;p63">
            <a:extLst>
              <a:ext uri="{FF2B5EF4-FFF2-40B4-BE49-F238E27FC236}">
                <a16:creationId xmlns:a16="http://schemas.microsoft.com/office/drawing/2014/main" id="{A2A03A3C-374F-43FB-B871-3ADF641C8D83}"/>
              </a:ext>
            </a:extLst>
          </p:cNvPr>
          <p:cNvSpPr txBox="1">
            <a:spLocks/>
          </p:cNvSpPr>
          <p:nvPr/>
        </p:nvSpPr>
        <p:spPr>
          <a:xfrm>
            <a:off x="6705600" y="65087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026" name="Picture 2" descr="Image result for kieran healy data visualization">
            <a:extLst>
              <a:ext uri="{FF2B5EF4-FFF2-40B4-BE49-F238E27FC236}">
                <a16:creationId xmlns:a16="http://schemas.microsoft.com/office/drawing/2014/main" id="{67473B20-28F1-4A03-98B1-22815E5F6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456" y="941360"/>
            <a:ext cx="1654882" cy="206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17E0B2-6476-42C8-9833-90A8A1B2EB0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83" name="Google Shape;383;p67"/>
          <p:cNvPicPr preferRelativeResize="0"/>
          <p:nvPr/>
        </p:nvPicPr>
        <p:blipFill rotWithShape="1">
          <a:blip r:embed="rId3">
            <a:alphaModFix/>
          </a:blip>
          <a:srcRect r="17239"/>
          <a:stretch/>
        </p:blipFill>
        <p:spPr>
          <a:xfrm>
            <a:off x="271606" y="1089891"/>
            <a:ext cx="4743739" cy="556892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  <p:sp>
        <p:nvSpPr>
          <p:cNvPr id="10" name="Google Shape;376;p66">
            <a:extLst>
              <a:ext uri="{FF2B5EF4-FFF2-40B4-BE49-F238E27FC236}">
                <a16:creationId xmlns:a16="http://schemas.microsoft.com/office/drawing/2014/main" id="{15940203-7AFE-4846-8A5D-0AD30CC98E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82285" y="3192006"/>
            <a:ext cx="3747921" cy="11620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tx1"/>
                </a:solidFill>
              </a:rPr>
              <a:t>START WRITING</a:t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TODAY</a:t>
            </a:r>
            <a:endParaRPr sz="3200" b="0" dirty="0">
              <a:solidFill>
                <a:schemeClr val="dk2"/>
              </a:solidFill>
            </a:endParaRPr>
          </a:p>
        </p:txBody>
      </p:sp>
      <p:sp>
        <p:nvSpPr>
          <p:cNvPr id="11" name="Google Shape;358;p63">
            <a:extLst>
              <a:ext uri="{FF2B5EF4-FFF2-40B4-BE49-F238E27FC236}">
                <a16:creationId xmlns:a16="http://schemas.microsoft.com/office/drawing/2014/main" id="{622E1EDF-890E-4FB7-967F-2D59BACA2AD1}"/>
              </a:ext>
            </a:extLst>
          </p:cNvPr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2" name="Google Shape;359;p63">
            <a:extLst>
              <a:ext uri="{FF2B5EF4-FFF2-40B4-BE49-F238E27FC236}">
                <a16:creationId xmlns:a16="http://schemas.microsoft.com/office/drawing/2014/main" id="{359D2A6F-CA9F-4ED7-B0D6-ACACE4B8FFB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3801" y="135886"/>
            <a:ext cx="2211125" cy="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57;p63">
            <a:extLst>
              <a:ext uri="{FF2B5EF4-FFF2-40B4-BE49-F238E27FC236}">
                <a16:creationId xmlns:a16="http://schemas.microsoft.com/office/drawing/2014/main" id="{89E49AD8-658C-49C6-80AF-4BD24DE1485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68"/>
          <p:cNvPicPr preferRelativeResize="0"/>
          <p:nvPr/>
        </p:nvPicPr>
        <p:blipFill rotWithShape="1">
          <a:blip r:embed="rId3">
            <a:alphaModFix/>
          </a:blip>
          <a:srcRect r="9631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68"/>
          <p:cNvSpPr txBox="1">
            <a:spLocks noGrp="1"/>
          </p:cNvSpPr>
          <p:nvPr>
            <p:ph type="title" idx="4294967295"/>
          </p:nvPr>
        </p:nvSpPr>
        <p:spPr>
          <a:xfrm>
            <a:off x="195072" y="2406182"/>
            <a:ext cx="7046976" cy="18560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And you will find your unique </a:t>
            </a:r>
            <a:r>
              <a:rPr lang="en-US" sz="7200" dirty="0"/>
              <a:t>VOICE.</a:t>
            </a:r>
            <a:endParaRPr sz="4800" b="0" dirty="0">
              <a:solidFill>
                <a:schemeClr val="dk2"/>
              </a:solidFill>
            </a:endParaRPr>
          </a:p>
        </p:txBody>
      </p:sp>
      <p:sp>
        <p:nvSpPr>
          <p:cNvPr id="7" name="Google Shape;357;p63">
            <a:extLst>
              <a:ext uri="{FF2B5EF4-FFF2-40B4-BE49-F238E27FC236}">
                <a16:creationId xmlns:a16="http://schemas.microsoft.com/office/drawing/2014/main" id="{C55E0702-113E-4ABE-9FC8-398905A6397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bg1"/>
                </a:solidFill>
              </a:rPr>
              <a:t>38</a:t>
            </a:fld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E3CDFE-84CF-43E1-8983-1E8A4AD410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95" name="Google Shape;395;p69"/>
          <p:cNvSpPr txBox="1">
            <a:spLocks noGrp="1"/>
          </p:cNvSpPr>
          <p:nvPr>
            <p:ph type="title"/>
          </p:nvPr>
        </p:nvSpPr>
        <p:spPr>
          <a:xfrm>
            <a:off x="0" y="5695950"/>
            <a:ext cx="9144000" cy="11620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Respect &amp; Serve Your Audience</a:t>
            </a:r>
            <a:endParaRPr sz="4400" b="0" dirty="0">
              <a:ln w="28575"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08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5"/>
          <p:cNvSpPr txBox="1">
            <a:spLocks noGrp="1"/>
          </p:cNvSpPr>
          <p:nvPr>
            <p:ph type="body" idx="1"/>
          </p:nvPr>
        </p:nvSpPr>
        <p:spPr>
          <a:xfrm>
            <a:off x="685800" y="2391309"/>
            <a:ext cx="7772400" cy="2664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0000"/>
                </a:solidFill>
              </a:rPr>
              <a:t>Principles of good </a:t>
            </a:r>
            <a:endParaRPr sz="3000" dirty="0">
              <a:solidFill>
                <a:srgbClr val="FF0000"/>
              </a:solidFill>
            </a:endParaRPr>
          </a:p>
          <a:p>
            <a:pPr marL="0" lvl="0" indent="0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dk1"/>
                </a:solidFill>
              </a:rPr>
              <a:t>DATA JOURNALISM </a:t>
            </a:r>
            <a:endParaRPr sz="4800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0000"/>
                </a:solidFill>
              </a:rPr>
              <a:t>are principles of good </a:t>
            </a:r>
            <a:endParaRPr sz="3000" dirty="0">
              <a:solidFill>
                <a:srgbClr val="FF0000"/>
              </a:solidFill>
            </a:endParaRPr>
          </a:p>
          <a:p>
            <a:pPr marL="0" lvl="0" indent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dk1"/>
                </a:solidFill>
              </a:rPr>
              <a:t>DATA STORYTELLING.</a:t>
            </a:r>
            <a:endParaRPr sz="4800" dirty="0">
              <a:solidFill>
                <a:schemeClr val="dk1"/>
              </a:solidFill>
            </a:endParaRPr>
          </a:p>
        </p:txBody>
      </p:sp>
      <p:sp>
        <p:nvSpPr>
          <p:cNvPr id="283" name="Google Shape;283;p5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 dirty="0"/>
          </a:p>
        </p:txBody>
      </p:sp>
      <p:sp>
        <p:nvSpPr>
          <p:cNvPr id="284" name="Google Shape;284;p55"/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85" name="Google Shape;28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801" y="135886"/>
            <a:ext cx="2211125" cy="61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>
            <a:spLocks noGrp="1"/>
          </p:cNvSpPr>
          <p:nvPr>
            <p:ph type="subTitle" idx="4294967295"/>
          </p:nvPr>
        </p:nvSpPr>
        <p:spPr>
          <a:xfrm>
            <a:off x="0" y="1640126"/>
            <a:ext cx="914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endParaRPr sz="3600" dirty="0">
              <a:latin typeface="+mn-lt"/>
              <a:ea typeface="Oswald"/>
              <a:cs typeface="Oswald"/>
              <a:sym typeface="Oswald"/>
            </a:endParaRPr>
          </a:p>
          <a:p>
            <a:pPr marL="0" indent="0" algn="ctr">
              <a:spcBef>
                <a:spcPts val="1600"/>
              </a:spcBef>
              <a:buNone/>
            </a:pPr>
            <a:endParaRPr sz="3600" dirty="0">
              <a:latin typeface="+mn-lt"/>
              <a:ea typeface="Oswald"/>
              <a:cs typeface="Oswald"/>
              <a:sym typeface="Oswald"/>
            </a:endParaRPr>
          </a:p>
          <a:p>
            <a:pPr marL="0" indent="0" algn="ctr">
              <a:spcBef>
                <a:spcPts val="1600"/>
              </a:spcBef>
              <a:buNone/>
            </a:pPr>
            <a:endParaRPr sz="2400" dirty="0">
              <a:latin typeface="+mn-lt"/>
              <a:ea typeface="Oswald"/>
              <a:cs typeface="Oswald"/>
              <a:sym typeface="Oswald"/>
            </a:endParaRPr>
          </a:p>
          <a:p>
            <a:pPr marL="0" indent="0" algn="ctr">
              <a:spcBef>
                <a:spcPts val="1600"/>
              </a:spcBef>
              <a:buNone/>
            </a:pPr>
            <a:endParaRPr sz="2400" dirty="0">
              <a:latin typeface="+mn-lt"/>
              <a:ea typeface="Oswald"/>
              <a:cs typeface="Oswald"/>
              <a:sym typeface="Oswald"/>
            </a:endParaRPr>
          </a:p>
          <a:p>
            <a:pPr marL="0" indent="0" algn="ctr">
              <a:spcBef>
                <a:spcPts val="1600"/>
              </a:spcBef>
              <a:buNone/>
            </a:pPr>
            <a:endParaRPr sz="2400" dirty="0">
              <a:latin typeface="+mn-lt"/>
              <a:ea typeface="Oswald"/>
              <a:cs typeface="Oswald"/>
              <a:sym typeface="Oswald"/>
            </a:endParaRPr>
          </a:p>
          <a:p>
            <a:pPr marL="0" indent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 dirty="0">
                <a:latin typeface="+mn-lt"/>
                <a:ea typeface="Oswald"/>
                <a:cs typeface="Oswald"/>
                <a:sym typeface="Oswald"/>
              </a:rPr>
              <a:t>Alyssa Columbus. @alycolumbus. </a:t>
            </a:r>
            <a:r>
              <a:rPr lang="en-US" sz="2400" u="sng" dirty="0">
                <a:latin typeface="+mn-lt"/>
                <a:ea typeface="Oswald"/>
                <a:cs typeface="Oswald"/>
                <a:sym typeface="Oswald"/>
              </a:rPr>
              <a:t>alyssacolumbus.com</a:t>
            </a:r>
            <a:endParaRPr sz="2400" dirty="0">
              <a:latin typeface="+mn-lt"/>
              <a:ea typeface="Oswald"/>
              <a:cs typeface="Oswald"/>
              <a:sym typeface="Oswald"/>
            </a:endParaRPr>
          </a:p>
        </p:txBody>
      </p:sp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7825" y="2867562"/>
            <a:ext cx="4068350" cy="112287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58;p63">
            <a:extLst>
              <a:ext uri="{FF2B5EF4-FFF2-40B4-BE49-F238E27FC236}">
                <a16:creationId xmlns:a16="http://schemas.microsoft.com/office/drawing/2014/main" id="{C2F1C82A-BEC5-43BA-92EF-F65013FB5504}"/>
              </a:ext>
            </a:extLst>
          </p:cNvPr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Google Shape;359;p63">
            <a:extLst>
              <a:ext uri="{FF2B5EF4-FFF2-40B4-BE49-F238E27FC236}">
                <a16:creationId xmlns:a16="http://schemas.microsoft.com/office/drawing/2014/main" id="{E7FF6070-14D4-46B8-86B7-60E0DA7D2C0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801" y="135886"/>
            <a:ext cx="2211125" cy="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C0A61B-AC00-4C9D-8194-76357555D4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21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60192" y="3352800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Backup Slides </a:t>
            </a:r>
          </a:p>
        </p:txBody>
      </p:sp>
    </p:spTree>
    <p:extLst>
      <p:ext uri="{BB962C8B-B14F-4D97-AF65-F5344CB8AC3E}">
        <p14:creationId xmlns:p14="http://schemas.microsoft.com/office/powerpoint/2010/main" val="157573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9188" y="1354422"/>
            <a:ext cx="4628508" cy="2035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56"/>
          <p:cNvPicPr preferRelativeResize="0"/>
          <p:nvPr/>
        </p:nvPicPr>
        <p:blipFill rotWithShape="1">
          <a:blip r:embed="rId4">
            <a:alphaModFix/>
          </a:blip>
          <a:srcRect t="26347" b="17446"/>
          <a:stretch/>
        </p:blipFill>
        <p:spPr>
          <a:xfrm>
            <a:off x="5974453" y="4593659"/>
            <a:ext cx="2959955" cy="166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5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 dirty="0"/>
          </a:p>
        </p:txBody>
      </p:sp>
      <p:sp>
        <p:nvSpPr>
          <p:cNvPr id="293" name="Google Shape;293;p56"/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94" name="Google Shape;294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3801" y="135886"/>
            <a:ext cx="2211125" cy="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05;p57">
            <a:extLst>
              <a:ext uri="{FF2B5EF4-FFF2-40B4-BE49-F238E27FC236}">
                <a16:creationId xmlns:a16="http://schemas.microsoft.com/office/drawing/2014/main" id="{234224A9-FA5A-4FE1-B1C6-510729CB7F28}"/>
              </a:ext>
            </a:extLst>
          </p:cNvPr>
          <p:cNvSpPr txBox="1">
            <a:spLocks/>
          </p:cNvSpPr>
          <p:nvPr/>
        </p:nvSpPr>
        <p:spPr>
          <a:xfrm>
            <a:off x="237330" y="102495"/>
            <a:ext cx="8076300" cy="7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3600" dirty="0"/>
              <a:t>Data Journalism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192" y="907099"/>
            <a:ext cx="3850963" cy="8022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83377" y="1508027"/>
            <a:ext cx="35589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https://newsinitiative.withgoogle.com/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130" y="2016664"/>
            <a:ext cx="1766558" cy="10757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9740" y="2016664"/>
            <a:ext cx="1358708" cy="10757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243" y="3228328"/>
            <a:ext cx="1670445" cy="12507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77548" y="3292239"/>
            <a:ext cx="1282804" cy="10648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7330" y="4479084"/>
            <a:ext cx="1493934" cy="10176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74817" y="4479084"/>
            <a:ext cx="1485823" cy="9951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53884" y="2074213"/>
            <a:ext cx="1158687" cy="10182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53884" y="3344056"/>
            <a:ext cx="1326815" cy="10130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62785" y="4514840"/>
            <a:ext cx="1269145" cy="98185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9162" y="5626950"/>
            <a:ext cx="1070893" cy="87673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28313" y="5466519"/>
            <a:ext cx="1476356" cy="12786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73897" y="5553738"/>
            <a:ext cx="1431186" cy="119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0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 dirty="0"/>
          </a:p>
        </p:txBody>
      </p:sp>
      <p:sp>
        <p:nvSpPr>
          <p:cNvPr id="284" name="Google Shape;284;p55"/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85" name="Google Shape;28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801" y="135886"/>
            <a:ext cx="2211125" cy="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05;p57">
            <a:extLst>
              <a:ext uri="{FF2B5EF4-FFF2-40B4-BE49-F238E27FC236}">
                <a16:creationId xmlns:a16="http://schemas.microsoft.com/office/drawing/2014/main" id="{BD721710-48EE-462A-AFF6-5AF89E4AD8F2}"/>
              </a:ext>
            </a:extLst>
          </p:cNvPr>
          <p:cNvSpPr txBox="1">
            <a:spLocks/>
          </p:cNvSpPr>
          <p:nvPr/>
        </p:nvSpPr>
        <p:spPr>
          <a:xfrm>
            <a:off x="237330" y="102495"/>
            <a:ext cx="8076300" cy="7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3600" dirty="0"/>
              <a:t>Data Journalism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E0F525-93F7-4D89-8BD0-C4899C82F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30" y="1804987"/>
            <a:ext cx="4343400" cy="324802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B3EAAF-FEFD-4492-93E0-3E2CDB3C6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520" y="1814512"/>
            <a:ext cx="4248150" cy="32385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39482B-A906-414B-B8B2-16F3E34DBBB4}"/>
              </a:ext>
            </a:extLst>
          </p:cNvPr>
          <p:cNvSpPr/>
          <p:nvPr/>
        </p:nvSpPr>
        <p:spPr>
          <a:xfrm>
            <a:off x="172995" y="6158585"/>
            <a:ext cx="71545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Source: </a:t>
            </a:r>
            <a:r>
              <a:rPr lang="en-US" dirty="0"/>
              <a:t>Presidential Commission on the Space Shuttle Challenger Accident, vol. 5 (Washington, DC: US Government Printing Office, 1986.) pp. 895-896. </a:t>
            </a:r>
          </a:p>
        </p:txBody>
      </p:sp>
    </p:spTree>
    <p:extLst>
      <p:ext uri="{BB962C8B-B14F-4D97-AF65-F5344CB8AC3E}">
        <p14:creationId xmlns:p14="http://schemas.microsoft.com/office/powerpoint/2010/main" val="2591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 dirty="0"/>
          </a:p>
        </p:txBody>
      </p:sp>
      <p:sp>
        <p:nvSpPr>
          <p:cNvPr id="284" name="Google Shape;284;p55"/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85" name="Google Shape;28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801" y="135886"/>
            <a:ext cx="2211125" cy="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05;p57">
            <a:extLst>
              <a:ext uri="{FF2B5EF4-FFF2-40B4-BE49-F238E27FC236}">
                <a16:creationId xmlns:a16="http://schemas.microsoft.com/office/drawing/2014/main" id="{BD721710-48EE-462A-AFF6-5AF89E4AD8F2}"/>
              </a:ext>
            </a:extLst>
          </p:cNvPr>
          <p:cNvSpPr txBox="1">
            <a:spLocks/>
          </p:cNvSpPr>
          <p:nvPr/>
        </p:nvSpPr>
        <p:spPr>
          <a:xfrm>
            <a:off x="237330" y="102495"/>
            <a:ext cx="8076300" cy="7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3600" dirty="0"/>
              <a:t>Data Journalism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39482B-A906-414B-B8B2-16F3E34DBBB4}"/>
              </a:ext>
            </a:extLst>
          </p:cNvPr>
          <p:cNvSpPr/>
          <p:nvPr/>
        </p:nvSpPr>
        <p:spPr>
          <a:xfrm>
            <a:off x="172995" y="6158585"/>
            <a:ext cx="71545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Source: </a:t>
            </a:r>
            <a:r>
              <a:rPr lang="en-US" dirty="0"/>
              <a:t>Presidential Commission on the Space Shuttle Challenger Accident, vol. 5 (Washington, DC: US Government Printing Office, 1986.) pp. 895-896.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109FEA-C7F5-47E5-96AA-3436F5E04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620" y="1415946"/>
            <a:ext cx="7010760" cy="402610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899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8;p63">
            <a:extLst>
              <a:ext uri="{FF2B5EF4-FFF2-40B4-BE49-F238E27FC236}">
                <a16:creationId xmlns:a16="http://schemas.microsoft.com/office/drawing/2014/main" id="{3485EACF-2A6A-4F86-BC90-F5A2EA1DFA95}"/>
              </a:ext>
            </a:extLst>
          </p:cNvPr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Google Shape;359;p63">
            <a:extLst>
              <a:ext uri="{FF2B5EF4-FFF2-40B4-BE49-F238E27FC236}">
                <a16:creationId xmlns:a16="http://schemas.microsoft.com/office/drawing/2014/main" id="{A10FF291-533F-41B2-A75B-D6E33100C99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801" y="135886"/>
            <a:ext cx="2211125" cy="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57;p63">
            <a:extLst>
              <a:ext uri="{FF2B5EF4-FFF2-40B4-BE49-F238E27FC236}">
                <a16:creationId xmlns:a16="http://schemas.microsoft.com/office/drawing/2014/main" id="{DC169B9D-BADD-4141-BB7D-CFA548510E6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84CF23-F16E-496C-B24C-95954C3C5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75" y="829845"/>
            <a:ext cx="748665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0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44" y="888875"/>
            <a:ext cx="7801568" cy="574985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69960" y="6474658"/>
            <a:ext cx="872468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Source: Forrester, Improve Your Storytelling With Data Visualization Best Practices December 28, 2017</a:t>
            </a:r>
          </a:p>
        </p:txBody>
      </p:sp>
      <p:sp>
        <p:nvSpPr>
          <p:cNvPr id="5" name="Rectangle 4"/>
          <p:cNvSpPr/>
          <p:nvPr/>
        </p:nvSpPr>
        <p:spPr>
          <a:xfrm>
            <a:off x="207262" y="197368"/>
            <a:ext cx="59009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 Visualization Design Process</a:t>
            </a:r>
          </a:p>
        </p:txBody>
      </p:sp>
      <p:sp>
        <p:nvSpPr>
          <p:cNvPr id="6" name="Google Shape;358;p63">
            <a:extLst>
              <a:ext uri="{FF2B5EF4-FFF2-40B4-BE49-F238E27FC236}">
                <a16:creationId xmlns:a16="http://schemas.microsoft.com/office/drawing/2014/main" id="{A9F3AD69-225E-4262-B26C-CCE58616D3E9}"/>
              </a:ext>
            </a:extLst>
          </p:cNvPr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Google Shape;359;p63">
            <a:extLst>
              <a:ext uri="{FF2B5EF4-FFF2-40B4-BE49-F238E27FC236}">
                <a16:creationId xmlns:a16="http://schemas.microsoft.com/office/drawing/2014/main" id="{F62CF432-B1EA-436F-AF0C-A8EAB134CAB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3801" y="135886"/>
            <a:ext cx="2211125" cy="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57;p63">
            <a:extLst>
              <a:ext uri="{FF2B5EF4-FFF2-40B4-BE49-F238E27FC236}">
                <a16:creationId xmlns:a16="http://schemas.microsoft.com/office/drawing/2014/main" id="{21B13416-6E26-47CB-A699-FEDD25C231A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843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041" y="922026"/>
            <a:ext cx="5797296" cy="59237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920" y="158496"/>
            <a:ext cx="4264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Visualization Techniques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" y="2472251"/>
            <a:ext cx="3379063" cy="23397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" y="4857809"/>
            <a:ext cx="3343849" cy="19879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874063"/>
            <a:ext cx="3279722" cy="1430225"/>
          </a:xfrm>
          <a:prstGeom prst="rect">
            <a:avLst/>
          </a:prstGeom>
        </p:spPr>
      </p:pic>
      <p:sp>
        <p:nvSpPr>
          <p:cNvPr id="9" name="Google Shape;358;p63">
            <a:extLst>
              <a:ext uri="{FF2B5EF4-FFF2-40B4-BE49-F238E27FC236}">
                <a16:creationId xmlns:a16="http://schemas.microsoft.com/office/drawing/2014/main" id="{4CD1D41A-3583-483B-9155-6DB01461FF74}"/>
              </a:ext>
            </a:extLst>
          </p:cNvPr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" name="Google Shape;359;p63">
            <a:extLst>
              <a:ext uri="{FF2B5EF4-FFF2-40B4-BE49-F238E27FC236}">
                <a16:creationId xmlns:a16="http://schemas.microsoft.com/office/drawing/2014/main" id="{95836421-F1AE-4365-A014-2D565F97E78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33801" y="135886"/>
            <a:ext cx="2211125" cy="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357;p63">
            <a:extLst>
              <a:ext uri="{FF2B5EF4-FFF2-40B4-BE49-F238E27FC236}">
                <a16:creationId xmlns:a16="http://schemas.microsoft.com/office/drawing/2014/main" id="{8B89C86B-2799-4D4C-8F7C-660AB163ECF1}"/>
              </a:ext>
            </a:extLst>
          </p:cNvPr>
          <p:cNvSpPr txBox="1">
            <a:spLocks/>
          </p:cNvSpPr>
          <p:nvPr/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21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1920" y="158496"/>
            <a:ext cx="5822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Selecting The Right Visualizations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9717"/>
            <a:ext cx="9144000" cy="3909145"/>
          </a:xfrm>
          <a:prstGeom prst="rect">
            <a:avLst/>
          </a:prstGeom>
        </p:spPr>
      </p:pic>
      <p:sp>
        <p:nvSpPr>
          <p:cNvPr id="6" name="Google Shape;358;p63">
            <a:extLst>
              <a:ext uri="{FF2B5EF4-FFF2-40B4-BE49-F238E27FC236}">
                <a16:creationId xmlns:a16="http://schemas.microsoft.com/office/drawing/2014/main" id="{C99C9D73-2A48-417B-9397-7637525C2D01}"/>
              </a:ext>
            </a:extLst>
          </p:cNvPr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Google Shape;359;p63">
            <a:extLst>
              <a:ext uri="{FF2B5EF4-FFF2-40B4-BE49-F238E27FC236}">
                <a16:creationId xmlns:a16="http://schemas.microsoft.com/office/drawing/2014/main" id="{889E6983-C214-4898-A6AE-E338F483417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3801" y="135886"/>
            <a:ext cx="2211125" cy="610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494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1920" y="158496"/>
            <a:ext cx="1523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Pro Tips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507" y="857085"/>
            <a:ext cx="7254240" cy="5791555"/>
          </a:xfrm>
          <a:prstGeom prst="rect">
            <a:avLst/>
          </a:prstGeom>
        </p:spPr>
      </p:pic>
      <p:sp>
        <p:nvSpPr>
          <p:cNvPr id="5" name="Google Shape;358;p63">
            <a:extLst>
              <a:ext uri="{FF2B5EF4-FFF2-40B4-BE49-F238E27FC236}">
                <a16:creationId xmlns:a16="http://schemas.microsoft.com/office/drawing/2014/main" id="{8FB01AFB-FB96-4DE7-9A06-5FC304A8E5F4}"/>
              </a:ext>
            </a:extLst>
          </p:cNvPr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Google Shape;359;p63">
            <a:extLst>
              <a:ext uri="{FF2B5EF4-FFF2-40B4-BE49-F238E27FC236}">
                <a16:creationId xmlns:a16="http://schemas.microsoft.com/office/drawing/2014/main" id="{A34A073D-6011-4063-A6EE-0FE2BCBDDE0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3801" y="135886"/>
            <a:ext cx="2211125" cy="610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806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3_ExplorationScenario-Updated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9118</TotalTime>
  <Words>438</Words>
  <Application>Microsoft Office PowerPoint</Application>
  <PresentationFormat>On-screen Show (4:3)</PresentationFormat>
  <Paragraphs>176</Paragraphs>
  <Slides>44</Slides>
  <Notes>44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Calibri</vt:lpstr>
      <vt:lpstr>Oswald</vt:lpstr>
      <vt:lpstr>Arial</vt:lpstr>
      <vt:lpstr>3_ExplorationScenario-Updated</vt:lpstr>
      <vt:lpstr>Telling Meaningful Stories with Data Orange County R Users Group   November 27, 2018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MAPPING DATA TO SENSES</vt:lpstr>
      <vt:lpstr>SOUND</vt:lpstr>
      <vt:lpstr>PowerPoint Presentation</vt:lpstr>
      <vt:lpstr>PowerPoint Presentation</vt:lpstr>
      <vt:lpstr>AUDIOJUNGLE.NET  VIMEO.COM  YOUTUBE</vt:lpstr>
      <vt:lpstr>TOUCH</vt:lpstr>
      <vt:lpstr>PowerPoint Presentation</vt:lpstr>
      <vt:lpstr>PowerPoint Presentation</vt:lpstr>
      <vt:lpstr>PowerPoint Presentation</vt:lpstr>
      <vt:lpstr>PowerPoint Presentation</vt:lpstr>
      <vt:lpstr>Good stories have…</vt:lpstr>
      <vt:lpstr>PREMISE</vt:lpstr>
      <vt:lpstr>DRAMATIC QUESTION</vt:lpstr>
      <vt:lpstr>STORY MESSAGE</vt:lpstr>
      <vt:lpstr>PowerPoint Presentation</vt:lpstr>
      <vt:lpstr>PowerPoint Presentation</vt:lpstr>
      <vt:lpstr>Data Scientists</vt:lpstr>
      <vt:lpstr>RECOMMENDED READING</vt:lpstr>
      <vt:lpstr>START WRITING TODAY</vt:lpstr>
      <vt:lpstr>And you will find your unique VOICE.</vt:lpstr>
      <vt:lpstr>Respect &amp; Serve Your Audience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Telling Meaningful Stories with Data Big Data Day LA 2018   August 11, 2018</dc:title>
  <dc:creator>Louis Columbus</dc:creator>
  <cp:lastModifiedBy>Columbus, Alyssa</cp:lastModifiedBy>
  <cp:revision>285</cp:revision>
  <cp:lastPrinted>2018-11-26T06:19:41Z</cp:lastPrinted>
  <dcterms:modified xsi:type="dcterms:W3CDTF">2018-11-27T20:03:00Z</dcterms:modified>
</cp:coreProperties>
</file>